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4" r:id="rId5"/>
    <p:sldId id="285" r:id="rId6"/>
    <p:sldId id="265" r:id="rId7"/>
    <p:sldId id="266" r:id="rId8"/>
    <p:sldId id="267" r:id="rId9"/>
    <p:sldId id="274" r:id="rId10"/>
    <p:sldId id="273" r:id="rId11"/>
    <p:sldId id="279" r:id="rId12"/>
    <p:sldId id="276" r:id="rId13"/>
    <p:sldId id="275" r:id="rId14"/>
    <p:sldId id="280" r:id="rId15"/>
    <p:sldId id="278" r:id="rId16"/>
    <p:sldId id="277" r:id="rId17"/>
    <p:sldId id="282" r:id="rId18"/>
    <p:sldId id="283" r:id="rId19"/>
    <p:sldId id="284" r:id="rId20"/>
    <p:sldId id="268" r:id="rId21"/>
    <p:sldId id="269" r:id="rId22"/>
    <p:sldId id="270" r:id="rId23"/>
    <p:sldId id="286" r:id="rId24"/>
    <p:sldId id="260" r:id="rId25"/>
    <p:sldId id="261" r:id="rId26"/>
    <p:sldId id="262" r:id="rId27"/>
    <p:sldId id="263" r:id="rId28"/>
    <p:sldId id="271" r:id="rId29"/>
    <p:sldId id="272" r:id="rId30"/>
    <p:sldId id="257" r:id="rId3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jpeg>
</file>

<file path=ppt/media/image11.jpeg>
</file>

<file path=ppt/media/image12.png>
</file>

<file path=ppt/media/image13.png>
</file>

<file path=ppt/media/image14.png>
</file>

<file path=ppt/media/image15.svg>
</file>

<file path=ppt/media/image16.png>
</file>

<file path=ppt/media/image17.jpeg>
</file>

<file path=ppt/media/image18.jpe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png>
</file>

<file path=ppt/media/image260.png>
</file>

<file path=ppt/media/image27.gif>
</file>

<file path=ppt/media/image27.png>
</file>

<file path=ppt/media/image28.png>
</file>

<file path=ppt/media/image280.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jpeg>
</file>

<file path=ppt/media/image37.png>
</file>

<file path=ppt/media/image38.png>
</file>

<file path=ppt/media/image39.png>
</file>

<file path=ppt/media/image4.jpeg>
</file>

<file path=ppt/media/image40.png>
</file>

<file path=ppt/media/image41.jpeg>
</file>

<file path=ppt/media/image42.png>
</file>

<file path=ppt/media/image43.jpeg>
</file>

<file path=ppt/media/image44.png>
</file>

<file path=ppt/media/image45.png>
</file>

<file path=ppt/media/image46.jpeg>
</file>

<file path=ppt/media/image5.jpe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8239166-A0FD-4845-9BC0-AFB71A537C1F}"/>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133FBCF6-5F5A-705D-4620-9580366F6C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71FE4B06-9D06-2549-28E0-957C384FB6CC}"/>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654C1865-B89B-DC13-6925-05CCC0671CE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5CE4FB8-8B86-174F-89DB-F96F9CC385F7}"/>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2150060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18AA524-9B0B-34B8-E89E-2203E9228F8A}"/>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2769BB26-558D-78AA-55AA-FB65B94AB1B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FF04EA7-168B-0973-6FC1-88F777F8BBAA}"/>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BADCFF81-5C25-FE23-3A61-434413632E7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347D78C-DF6D-DBE8-7DE1-D1832A3E209A}"/>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411308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6CC1FA1A-F531-FBCA-0FDA-7771D59A438F}"/>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25CAD0E-E4B0-EF1F-2D87-5F58D3790316}"/>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08CDAA-B50D-173D-3F22-6187ABBD4798}"/>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14CD3FF8-2284-7DCE-2CE1-052A0E2B971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91270F6-5946-5C56-B7AB-BEA9CFAE3C06}"/>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1960948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FD725A-095B-74A8-1F0D-53314070B42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01A25ED-85D6-23ED-C5F6-94BE3D988E70}"/>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39BE837-44D1-74FC-A5DC-ABA7A3EE3DEC}"/>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88501E47-7C42-D4E0-FF42-897E0DFA19F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E092D38-34D3-9034-E373-67F786295F8E}"/>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1574440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96F779-DE8A-A20E-A942-282E4F242AB2}"/>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4AD5359-CBB4-A4E2-FE80-A1336E52140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452FB7D7-F599-2859-6E7C-6516128A9108}"/>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065E4C1B-2D48-63E1-99FB-F7C24C3E49B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5E6F107-081D-EF6A-B3A3-C508C835F72D}"/>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368633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B20E8E-6560-57B9-FD27-F5D90B44AA9A}"/>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2BE3403-0DC5-D8B2-AFB4-DC841B5A019A}"/>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62E15C38-6C97-52AC-872B-2395926CA01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80CB2034-5BCE-BD24-ED79-AE653DA8496E}"/>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6" name="Segnaposto piè di pagina 5">
            <a:extLst>
              <a:ext uri="{FF2B5EF4-FFF2-40B4-BE49-F238E27FC236}">
                <a16:creationId xmlns:a16="http://schemas.microsoft.com/office/drawing/2014/main" id="{3EE3DC24-3E01-7F5F-6426-672509D4BD6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778FBBF-C7D1-F451-E30F-F8DEE6D82B91}"/>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2589740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BB0D3C-4A6E-50BE-B63F-406BA4EC49D8}"/>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EBABDAA5-F9CB-0AA9-3F1B-409DF9D64A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5C0DF7D-055B-AFB8-0FD7-E6DCB5E8B2D5}"/>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6B0330A-A0D5-0080-4F69-09B69D154D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30B38C8B-214E-DCDA-A6BE-F6429E9613F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BDEE65F6-630B-3B07-CD0F-3D5062876999}"/>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8" name="Segnaposto piè di pagina 7">
            <a:extLst>
              <a:ext uri="{FF2B5EF4-FFF2-40B4-BE49-F238E27FC236}">
                <a16:creationId xmlns:a16="http://schemas.microsoft.com/office/drawing/2014/main" id="{10843180-BA99-CF9B-A0C9-9A1E0C58A32A}"/>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65492A33-E935-65AC-8379-49107ACA3389}"/>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2728380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D462C6-BE82-3C78-4FA7-B2F18D774AF8}"/>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389B558B-32BC-8177-1194-1AB214144E13}"/>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4" name="Segnaposto piè di pagina 3">
            <a:extLst>
              <a:ext uri="{FF2B5EF4-FFF2-40B4-BE49-F238E27FC236}">
                <a16:creationId xmlns:a16="http://schemas.microsoft.com/office/drawing/2014/main" id="{D378629F-9E92-03E6-3930-F4F8BBF5F7EE}"/>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5EDDCBB3-D7EE-79FB-8D7F-E4C420C00E63}"/>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48228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E759B5AD-E6A0-673D-4F94-03A1BC9495C9}"/>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3" name="Segnaposto piè di pagina 2">
            <a:extLst>
              <a:ext uri="{FF2B5EF4-FFF2-40B4-BE49-F238E27FC236}">
                <a16:creationId xmlns:a16="http://schemas.microsoft.com/office/drawing/2014/main" id="{FD552378-377A-CC2F-75D5-B37252630A5D}"/>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AF46AC07-D23D-F55D-F1E5-0C6EDB20D2EC}"/>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1947633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3155F1-EBA6-7083-2109-D2B462ECD575}"/>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AD72CD6C-4496-1926-FEF1-B29203868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E4EFB545-644D-4538-9EAF-4C28D288E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099A18F-E057-3B32-F40D-9C3E9E5C0B2C}"/>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6" name="Segnaposto piè di pagina 5">
            <a:extLst>
              <a:ext uri="{FF2B5EF4-FFF2-40B4-BE49-F238E27FC236}">
                <a16:creationId xmlns:a16="http://schemas.microsoft.com/office/drawing/2014/main" id="{8E8034CA-8045-526A-ADE9-30BD89DEDF7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295E7496-4472-DF28-CBF3-799B7ED900F0}"/>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951271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26C497A-AA13-70C4-1FF9-20E1DD158F8E}"/>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8C29053B-6655-27F4-B7A2-0D059502FA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3BC42CC-1784-CBAB-D822-312186A922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B536567-BF61-6F1C-468F-5DAF705D8B54}"/>
              </a:ext>
            </a:extLst>
          </p:cNvPr>
          <p:cNvSpPr>
            <a:spLocks noGrp="1"/>
          </p:cNvSpPr>
          <p:nvPr>
            <p:ph type="dt" sz="half" idx="10"/>
          </p:nvPr>
        </p:nvSpPr>
        <p:spPr/>
        <p:txBody>
          <a:bodyPr/>
          <a:lstStyle/>
          <a:p>
            <a:fld id="{232406D4-438A-4402-A342-44B387B02468}" type="datetimeFigureOut">
              <a:rPr lang="it-IT" smtClean="0"/>
              <a:t>02/12/2024</a:t>
            </a:fld>
            <a:endParaRPr lang="it-IT"/>
          </a:p>
        </p:txBody>
      </p:sp>
      <p:sp>
        <p:nvSpPr>
          <p:cNvPr id="6" name="Segnaposto piè di pagina 5">
            <a:extLst>
              <a:ext uri="{FF2B5EF4-FFF2-40B4-BE49-F238E27FC236}">
                <a16:creationId xmlns:a16="http://schemas.microsoft.com/office/drawing/2014/main" id="{30E8F44D-9016-6B00-D5CA-E241E9F58FF6}"/>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63AFD72-5165-D091-8E9F-74941089CE2C}"/>
              </a:ext>
            </a:extLst>
          </p:cNvPr>
          <p:cNvSpPr>
            <a:spLocks noGrp="1"/>
          </p:cNvSpPr>
          <p:nvPr>
            <p:ph type="sldNum" sz="quarter" idx="12"/>
          </p:nvPr>
        </p:nvSpPr>
        <p:spPr/>
        <p:txBody>
          <a:bodyPr/>
          <a:lstStyle/>
          <a:p>
            <a:fld id="{77C42161-117E-47EC-9AFC-8DB8CEC78E3F}" type="slidenum">
              <a:rPr lang="it-IT" smtClean="0"/>
              <a:t>‹N›</a:t>
            </a:fld>
            <a:endParaRPr lang="it-IT"/>
          </a:p>
        </p:txBody>
      </p:sp>
    </p:spTree>
    <p:extLst>
      <p:ext uri="{BB962C8B-B14F-4D97-AF65-F5344CB8AC3E}">
        <p14:creationId xmlns:p14="http://schemas.microsoft.com/office/powerpoint/2010/main" val="963067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6634210-A27B-C13B-8971-AD05C3F402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CF01EDD1-A3FD-376E-BA81-7637D423F8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6E5A83F-2E32-52FE-BB3C-8D0A13FB95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32406D4-438A-4402-A342-44B387B02468}" type="datetimeFigureOut">
              <a:rPr lang="it-IT" smtClean="0"/>
              <a:t>02/12/2024</a:t>
            </a:fld>
            <a:endParaRPr lang="it-IT"/>
          </a:p>
        </p:txBody>
      </p:sp>
      <p:sp>
        <p:nvSpPr>
          <p:cNvPr id="5" name="Segnaposto piè di pagina 4">
            <a:extLst>
              <a:ext uri="{FF2B5EF4-FFF2-40B4-BE49-F238E27FC236}">
                <a16:creationId xmlns:a16="http://schemas.microsoft.com/office/drawing/2014/main" id="{816FE850-90AB-4B06-835B-1E4E740A8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5323FE6A-E2FB-B252-8001-77068E5581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C42161-117E-47EC-9AFC-8DB8CEC78E3F}" type="slidenum">
              <a:rPr lang="it-IT" smtClean="0"/>
              <a:t>‹N›</a:t>
            </a:fld>
            <a:endParaRPr lang="it-IT"/>
          </a:p>
        </p:txBody>
      </p:sp>
    </p:spTree>
    <p:extLst>
      <p:ext uri="{BB962C8B-B14F-4D97-AF65-F5344CB8AC3E}">
        <p14:creationId xmlns:p14="http://schemas.microsoft.com/office/powerpoint/2010/main" val="2454141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www.sciencedirect.com/science/article/pii/S2210670723000768"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github.com/BDeSimone94/LightPollution" TargetMode="Externa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280.png"/><Relationship Id="rId5" Type="http://schemas.openxmlformats.org/officeDocument/2006/relationships/image" Target="../media/image27.png"/><Relationship Id="rId4" Type="http://schemas.openxmlformats.org/officeDocument/2006/relationships/image" Target="../media/image26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jpeg"/><Relationship Id="rId3" Type="http://schemas.openxmlformats.org/officeDocument/2006/relationships/image" Target="../media/image2.jpe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image" Target="../media/image33.png"/><Relationship Id="rId16" Type="http://schemas.openxmlformats.org/officeDocument/2006/relationships/image" Target="../media/image45.png"/><Relationship Id="rId1" Type="http://schemas.openxmlformats.org/officeDocument/2006/relationships/slideLayout" Target="../slideLayouts/slideLayout1.xml"/><Relationship Id="rId6" Type="http://schemas.openxmlformats.org/officeDocument/2006/relationships/image" Target="../media/image36.jpeg"/><Relationship Id="rId11" Type="http://schemas.openxmlformats.org/officeDocument/2006/relationships/image" Target="../media/image41.jpeg"/><Relationship Id="rId5" Type="http://schemas.openxmlformats.org/officeDocument/2006/relationships/image" Target="../media/image35.jpeg"/><Relationship Id="rId15" Type="http://schemas.openxmlformats.org/officeDocument/2006/relationships/image" Target="../media/image44.png"/><Relationship Id="rId10" Type="http://schemas.openxmlformats.org/officeDocument/2006/relationships/image" Target="../media/image40.png"/><Relationship Id="rId4" Type="http://schemas.openxmlformats.org/officeDocument/2006/relationships/image" Target="../media/image34.jpeg"/><Relationship Id="rId9" Type="http://schemas.openxmlformats.org/officeDocument/2006/relationships/image" Target="../media/image39.png"/><Relationship Id="rId1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81DF27B-97ED-0EEA-CED8-28E715CBD9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CasellaDiTesto 5">
            <a:extLst>
              <a:ext uri="{FF2B5EF4-FFF2-40B4-BE49-F238E27FC236}">
                <a16:creationId xmlns:a16="http://schemas.microsoft.com/office/drawing/2014/main" id="{B52770B3-43E7-9771-BA93-F3F3F34DFEA2}"/>
              </a:ext>
            </a:extLst>
          </p:cNvPr>
          <p:cNvSpPr txBox="1"/>
          <p:nvPr/>
        </p:nvSpPr>
        <p:spPr>
          <a:xfrm>
            <a:off x="127819" y="197947"/>
            <a:ext cx="5801033" cy="3046988"/>
          </a:xfrm>
          <a:prstGeom prst="rect">
            <a:avLst/>
          </a:prstGeom>
          <a:noFill/>
        </p:spPr>
        <p:txBody>
          <a:bodyPr wrap="square">
            <a:spAutoFit/>
          </a:bodyPr>
          <a:lstStyle/>
          <a:p>
            <a:pPr algn="ctr"/>
            <a:r>
              <a:rPr lang="it-IT" sz="2400" b="0" i="1" dirty="0">
                <a:solidFill>
                  <a:schemeClr val="bg1"/>
                </a:solidFill>
                <a:effectLst/>
                <a:latin typeface="Abadi" panose="020B0604020104020204" pitchFamily="34" charset="0"/>
              </a:rPr>
              <a:t>L'INQUINAMENTO LUMINOSO </a:t>
            </a:r>
          </a:p>
          <a:p>
            <a:pPr algn="ctr"/>
            <a:r>
              <a:rPr lang="it-IT" sz="2400" b="0" i="1" dirty="0">
                <a:solidFill>
                  <a:schemeClr val="bg1"/>
                </a:solidFill>
                <a:effectLst/>
                <a:latin typeface="Abadi" panose="020B0604020104020204" pitchFamily="34" charset="0"/>
              </a:rPr>
              <a:t>NELLA PROVINCIA DI SALERNO</a:t>
            </a:r>
          </a:p>
          <a:p>
            <a:pPr algn="ctr"/>
            <a:r>
              <a:rPr lang="it-IT" sz="2400" b="0" i="1" dirty="0">
                <a:solidFill>
                  <a:schemeClr val="bg1"/>
                </a:solidFill>
                <a:effectLst/>
                <a:latin typeface="Abadi" panose="020B0604020104020204" pitchFamily="34" charset="0"/>
              </a:rPr>
              <a:t> soluzioni possibili e prospettive future</a:t>
            </a:r>
          </a:p>
          <a:p>
            <a:pPr algn="ctr"/>
            <a:endParaRPr lang="it-IT" sz="2400" i="1" dirty="0">
              <a:solidFill>
                <a:schemeClr val="bg1"/>
              </a:solidFill>
              <a:latin typeface="Abadi" panose="020B0604020104020204" pitchFamily="34" charset="0"/>
            </a:endParaRPr>
          </a:p>
          <a:p>
            <a:pPr algn="ctr"/>
            <a:endParaRPr lang="it-IT" sz="2400" i="1" dirty="0">
              <a:solidFill>
                <a:schemeClr val="bg1"/>
              </a:solidFill>
              <a:latin typeface="Abadi" panose="020B0604020104020204" pitchFamily="34" charset="0"/>
            </a:endParaRPr>
          </a:p>
          <a:p>
            <a:pPr algn="ctr"/>
            <a:r>
              <a:rPr lang="it-IT" sz="2400" i="1" dirty="0">
                <a:solidFill>
                  <a:schemeClr val="bg1"/>
                </a:solidFill>
                <a:latin typeface="Abadi" panose="020B0604020104020204" pitchFamily="34" charset="0"/>
              </a:rPr>
              <a:t>Biagio De Simone</a:t>
            </a:r>
          </a:p>
          <a:p>
            <a:pPr algn="ctr"/>
            <a:endParaRPr lang="it-IT" sz="2400" i="1" dirty="0">
              <a:solidFill>
                <a:schemeClr val="bg1"/>
              </a:solidFill>
              <a:latin typeface="Abadi" panose="020B0604020104020204" pitchFamily="34" charset="0"/>
            </a:endParaRPr>
          </a:p>
          <a:p>
            <a:pPr algn="ctr"/>
            <a:r>
              <a:rPr lang="it-IT" sz="2400" i="1" dirty="0">
                <a:solidFill>
                  <a:schemeClr val="bg1"/>
                </a:solidFill>
                <a:latin typeface="Abadi" panose="020B0604020104020204" pitchFamily="34" charset="0"/>
              </a:rPr>
              <a:t>3 Dicembre 2024</a:t>
            </a:r>
          </a:p>
        </p:txBody>
      </p:sp>
      <p:pic>
        <p:nvPicPr>
          <p:cNvPr id="9" name="Picture 4" descr="Nessuna descrizione della foto disponibile.">
            <a:extLst>
              <a:ext uri="{FF2B5EF4-FFF2-40B4-BE49-F238E27FC236}">
                <a16:creationId xmlns:a16="http://schemas.microsoft.com/office/drawing/2014/main" id="{73DB314B-275D-2865-D9A8-1CCDF1B176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668" y="5576319"/>
            <a:ext cx="1080000" cy="1080000"/>
          </a:xfrm>
          <a:prstGeom prst="ellipse">
            <a:avLst/>
          </a:prstGeom>
          <a:ln w="28575" cap="rnd">
            <a:solidFill>
              <a:schemeClr val="tx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1" name="CasellaDiTesto 10">
            <a:extLst>
              <a:ext uri="{FF2B5EF4-FFF2-40B4-BE49-F238E27FC236}">
                <a16:creationId xmlns:a16="http://schemas.microsoft.com/office/drawing/2014/main" id="{98B8DB77-BF99-686A-E43D-D2A9BA1498E3}"/>
              </a:ext>
            </a:extLst>
          </p:cNvPr>
          <p:cNvSpPr txBox="1"/>
          <p:nvPr/>
        </p:nvSpPr>
        <p:spPr>
          <a:xfrm>
            <a:off x="1653068" y="6041627"/>
            <a:ext cx="4275784" cy="646331"/>
          </a:xfrm>
          <a:prstGeom prst="rect">
            <a:avLst/>
          </a:prstGeom>
          <a:noFill/>
        </p:spPr>
        <p:txBody>
          <a:bodyPr wrap="square">
            <a:spAutoFit/>
          </a:bodyPr>
          <a:lstStyle/>
          <a:p>
            <a:pPr algn="ctr"/>
            <a:r>
              <a:rPr lang="it-IT" sz="1800" i="1" dirty="0">
                <a:solidFill>
                  <a:schemeClr val="bg1"/>
                </a:solidFill>
                <a:latin typeface="Abadi" panose="020B0604020104020204" pitchFamily="34" charset="0"/>
              </a:rPr>
              <a:t>Centro Astronomico Neil Armstrong</a:t>
            </a:r>
          </a:p>
          <a:p>
            <a:pPr algn="ctr"/>
            <a:r>
              <a:rPr lang="it-IT" sz="1800" i="1" dirty="0">
                <a:solidFill>
                  <a:schemeClr val="bg1"/>
                </a:solidFill>
                <a:latin typeface="Abadi" panose="020B0604020104020204" pitchFamily="34" charset="0"/>
              </a:rPr>
              <a:t>Salerno</a:t>
            </a:r>
            <a:endParaRPr lang="it-IT" sz="1800" dirty="0">
              <a:solidFill>
                <a:schemeClr val="bg1"/>
              </a:solidFill>
              <a:latin typeface="Abadi" panose="020B0604020104020204" pitchFamily="34" charset="0"/>
            </a:endParaRPr>
          </a:p>
        </p:txBody>
      </p:sp>
      <p:pic>
        <p:nvPicPr>
          <p:cNvPr id="3" name="Immagine 2">
            <a:extLst>
              <a:ext uri="{FF2B5EF4-FFF2-40B4-BE49-F238E27FC236}">
                <a16:creationId xmlns:a16="http://schemas.microsoft.com/office/drawing/2014/main" id="{F751F3FD-7290-4EF8-CDD4-B2D91543DB4B}"/>
              </a:ext>
            </a:extLst>
          </p:cNvPr>
          <p:cNvPicPr>
            <a:picLocks noChangeAspect="1"/>
          </p:cNvPicPr>
          <p:nvPr/>
        </p:nvPicPr>
        <p:blipFill>
          <a:blip r:embed="rId4"/>
          <a:stretch>
            <a:fillRect/>
          </a:stretch>
        </p:blipFill>
        <p:spPr>
          <a:xfrm>
            <a:off x="6829241" y="5740311"/>
            <a:ext cx="4782655" cy="947647"/>
          </a:xfrm>
          <a:prstGeom prst="rect">
            <a:avLst/>
          </a:prstGeom>
        </p:spPr>
      </p:pic>
    </p:spTree>
    <p:extLst>
      <p:ext uri="{BB962C8B-B14F-4D97-AF65-F5344CB8AC3E}">
        <p14:creationId xmlns:p14="http://schemas.microsoft.com/office/powerpoint/2010/main" val="2460881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56BCB-AE2A-DCCB-47CE-823789CA1AB8}"/>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1DEF15F1-C4A7-67C9-53BE-3A1B90B2CE38}"/>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Valle dell’Irno</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05350064-75DA-669F-43E4-79BE90194ED7}"/>
              </a:ext>
            </a:extLst>
          </p:cNvPr>
          <p:cNvSpPr txBox="1"/>
          <p:nvPr/>
        </p:nvSpPr>
        <p:spPr>
          <a:xfrm>
            <a:off x="7508525" y="965942"/>
            <a:ext cx="4695858" cy="2862322"/>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Salerno (Fratte, Castello Arechi, La Baia, Molo Concordia, Via </a:t>
            </a:r>
            <a:r>
              <a:rPr lang="it-IT" sz="2000" dirty="0" err="1">
                <a:latin typeface="Abadi" panose="020B0604020104020204" pitchFamily="34" charset="0"/>
              </a:rPr>
              <a:t>Ciotoli</a:t>
            </a:r>
            <a:r>
              <a:rPr lang="it-IT" sz="2000" dirty="0">
                <a:latin typeface="Abadi" panose="020B0604020104020204" pitchFamily="34" charset="0"/>
              </a:rPr>
              <a:t> di Pastena, Cupa Parisi), Fisciano, Mercato San Severino, Cava de’ Tirreni</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18,09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3F0E866E-6E9E-4429-47B5-76B75C0A4932}"/>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618903DE-2B27-9D23-E953-2535EF710AC7}"/>
              </a:ext>
            </a:extLst>
          </p:cNvPr>
          <p:cNvCxnSpPr/>
          <p:nvPr/>
        </p:nvCxnSpPr>
        <p:spPr>
          <a:xfrm>
            <a:off x="7715117" y="5230762"/>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130C807E-06C9-5B0D-6776-7F830D9C87AD}"/>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18FAE66E-8904-E37F-BCEE-D86F2FE6D2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C9F30949-3344-9959-45AE-75E741630165}"/>
              </a:ext>
            </a:extLst>
          </p:cNvPr>
          <p:cNvSpPr/>
          <p:nvPr/>
        </p:nvSpPr>
        <p:spPr>
          <a:xfrm>
            <a:off x="2104102" y="1091381"/>
            <a:ext cx="757085" cy="1081548"/>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316332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FC2036-97D5-F6FC-91BF-37BC4BD539EF}"/>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BA2E6D3C-B51D-F7C0-D854-FECFCCD37670}"/>
              </a:ext>
            </a:extLst>
          </p:cNvPr>
          <p:cNvSpPr/>
          <p:nvPr/>
        </p:nvSpPr>
        <p:spPr>
          <a:xfrm>
            <a:off x="7496143" y="196501"/>
            <a:ext cx="4695857" cy="1446550"/>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Costiera Amalfitana</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0D02D457-C3E6-F9DC-D51D-AE3BB653C628}"/>
              </a:ext>
            </a:extLst>
          </p:cNvPr>
          <p:cNvSpPr txBox="1"/>
          <p:nvPr/>
        </p:nvSpPr>
        <p:spPr>
          <a:xfrm>
            <a:off x="7508525" y="1637901"/>
            <a:ext cx="4695858" cy="1938992"/>
          </a:xfrm>
          <a:prstGeom prst="rect">
            <a:avLst/>
          </a:prstGeom>
          <a:noFill/>
        </p:spPr>
        <p:txBody>
          <a:bodyPr wrap="square">
            <a:spAutoFit/>
          </a:bodyPr>
          <a:lstStyle/>
          <a:p>
            <a:pPr algn="ctr"/>
            <a:r>
              <a:rPr lang="it-IT" sz="2000" dirty="0">
                <a:latin typeface="Abadi" panose="020B0604020104020204" pitchFamily="34" charset="0"/>
              </a:rPr>
              <a:t>Vietri (zona Raito), Erchie, Maiori, Minori, Amalfi, Praiano, Positano </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19,42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1A9FAA4A-D993-5F44-82E2-12C745C1CD16}"/>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B729D7F8-B952-13D1-F59D-A739C24C7EBC}"/>
              </a:ext>
            </a:extLst>
          </p:cNvPr>
          <p:cNvCxnSpPr/>
          <p:nvPr/>
        </p:nvCxnSpPr>
        <p:spPr>
          <a:xfrm>
            <a:off x="7724949" y="5220931"/>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47F2467A-BFD2-D65A-2309-04A4C52B14A1}"/>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DA80A545-52C5-6648-78DD-96CDABE73A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6A3DE073-D3F9-64DB-0319-8873838C9272}"/>
              </a:ext>
            </a:extLst>
          </p:cNvPr>
          <p:cNvSpPr/>
          <p:nvPr/>
        </p:nvSpPr>
        <p:spPr>
          <a:xfrm rot="4470011">
            <a:off x="1233571" y="1260678"/>
            <a:ext cx="629603" cy="1590322"/>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431838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29B35-99E0-2512-EE66-8F5C2955DD11}"/>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4DCC8949-2AF3-F120-D279-E1F7969C6679}"/>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Picentini</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3CFBD4C0-400C-79F2-C5CB-7D507DED087E}"/>
              </a:ext>
            </a:extLst>
          </p:cNvPr>
          <p:cNvSpPr txBox="1"/>
          <p:nvPr/>
        </p:nvSpPr>
        <p:spPr>
          <a:xfrm>
            <a:off x="7508525" y="1637901"/>
            <a:ext cx="4695858" cy="2554545"/>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Monte </a:t>
            </a:r>
            <a:r>
              <a:rPr lang="it-IT" sz="2000" dirty="0" err="1">
                <a:latin typeface="Abadi" panose="020B0604020104020204" pitchFamily="34" charset="0"/>
              </a:rPr>
              <a:t>Tubenna</a:t>
            </a:r>
            <a:r>
              <a:rPr lang="it-IT" sz="2000" dirty="0">
                <a:latin typeface="Abadi" panose="020B0604020104020204" pitchFamily="34" charset="0"/>
              </a:rPr>
              <a:t> (Castiglione del Genovesi), Giffoni Valle Piana, Montecorvino Rovella</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19,33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FBD7E495-1D5A-5F53-FD5E-1CB5242A03BD}"/>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7101053E-881D-09D6-EB44-A538F3218A18}"/>
              </a:ext>
            </a:extLst>
          </p:cNvPr>
          <p:cNvCxnSpPr/>
          <p:nvPr/>
        </p:nvCxnSpPr>
        <p:spPr>
          <a:xfrm>
            <a:off x="7724949" y="5220930"/>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8DDDB650-6A07-C6F4-3181-8C19243F499A}"/>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4EDC629F-9E16-E974-AD19-BC243D6344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863493AE-88F9-4D3F-31BF-7BBF579A52D8}"/>
              </a:ext>
            </a:extLst>
          </p:cNvPr>
          <p:cNvSpPr/>
          <p:nvPr/>
        </p:nvSpPr>
        <p:spPr>
          <a:xfrm rot="620774">
            <a:off x="2428890" y="1541902"/>
            <a:ext cx="1687877" cy="439952"/>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938116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DFB085-CE5D-C9AE-3764-B9B43FC21B5A}"/>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9E5B10BC-BD69-DFD1-3BC5-C1F259E88A84}"/>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Piana del Sele</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C457FF30-15C2-4561-EE0D-A0404781EA6B}"/>
              </a:ext>
            </a:extLst>
          </p:cNvPr>
          <p:cNvSpPr txBox="1"/>
          <p:nvPr/>
        </p:nvSpPr>
        <p:spPr>
          <a:xfrm>
            <a:off x="7508525" y="1637901"/>
            <a:ext cx="4695858" cy="2246769"/>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Pontecagnano (zona Aversana), Battipaglia, Eboli (centro e località Cioffi)</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18,39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5959BAF7-EC6E-417D-23C6-26A340E1FF69}"/>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148E7C68-92CD-2AF5-C10B-E8C649519885}"/>
              </a:ext>
            </a:extLst>
          </p:cNvPr>
          <p:cNvCxnSpPr/>
          <p:nvPr/>
        </p:nvCxnSpPr>
        <p:spPr>
          <a:xfrm>
            <a:off x="7715118" y="5220930"/>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CB139752-97DF-28BF-A4CD-E576B94B7422}"/>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F9226E1C-8831-87AD-8A30-F78584D43E4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82CEEF56-0599-AA54-5BF7-7260BC3CB73D}"/>
              </a:ext>
            </a:extLst>
          </p:cNvPr>
          <p:cNvSpPr/>
          <p:nvPr/>
        </p:nvSpPr>
        <p:spPr>
          <a:xfrm rot="1913482">
            <a:off x="2316553" y="1841027"/>
            <a:ext cx="1687877" cy="1009309"/>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971277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0CDE39-93F6-A20D-8E0B-85B35B93610C}"/>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47B14406-3072-F257-AF15-71B03EA8E9D1}"/>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Alto Sele</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2B19AF28-C0C7-2368-777B-DF297EBCDFCD}"/>
              </a:ext>
            </a:extLst>
          </p:cNvPr>
          <p:cNvSpPr txBox="1"/>
          <p:nvPr/>
        </p:nvSpPr>
        <p:spPr>
          <a:xfrm>
            <a:off x="7508525" y="1637901"/>
            <a:ext cx="4695858" cy="2246769"/>
          </a:xfrm>
          <a:prstGeom prst="rect">
            <a:avLst/>
          </a:prstGeom>
          <a:noFill/>
        </p:spPr>
        <p:txBody>
          <a:bodyPr wrap="square">
            <a:spAutoFit/>
          </a:bodyPr>
          <a:lstStyle/>
          <a:p>
            <a:pPr algn="ctr"/>
            <a:r>
              <a:rPr lang="it-IT" sz="2000" dirty="0">
                <a:latin typeface="Abadi" panose="020B0604020104020204" pitchFamily="34" charset="0"/>
              </a:rPr>
              <a:t>Campagna (zona Museo Palatucci), Contursi Terme, Oliveto Citra, Colliano, San Gregorio Magno, Buccino</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18,56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BA57FB81-C7E7-5981-6001-65B45DB50A98}"/>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19186801-A276-728D-6454-EE3B7801A3AA}"/>
              </a:ext>
            </a:extLst>
          </p:cNvPr>
          <p:cNvCxnSpPr/>
          <p:nvPr/>
        </p:nvCxnSpPr>
        <p:spPr>
          <a:xfrm>
            <a:off x="7715117" y="5240595"/>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97B3F4E5-44C1-13AB-4DA0-C1D20FA886A6}"/>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C5889037-5F5E-3AEB-DD56-B46970842C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1B6B9278-6F89-A095-0E31-9ECF81B52416}"/>
              </a:ext>
            </a:extLst>
          </p:cNvPr>
          <p:cNvSpPr/>
          <p:nvPr/>
        </p:nvSpPr>
        <p:spPr>
          <a:xfrm rot="4830234">
            <a:off x="4100182" y="991390"/>
            <a:ext cx="979094" cy="1792855"/>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724501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DC4F5-857A-11D3-57FD-F1360E568026}"/>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8A90955C-C564-DA09-F2F8-189F9F514ED1}"/>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Alburni</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D8758BAD-4BC4-37AC-986D-016180954EEB}"/>
              </a:ext>
            </a:extLst>
          </p:cNvPr>
          <p:cNvSpPr txBox="1"/>
          <p:nvPr/>
        </p:nvSpPr>
        <p:spPr>
          <a:xfrm>
            <a:off x="7508525" y="1637901"/>
            <a:ext cx="4695858" cy="2246769"/>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Controne, Postiglione, Sicignano degli Alburni</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20,26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50E9CAD4-7AD5-F463-F5F6-63DA5BA46AE7}"/>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7499307B-DD47-A0FA-B7BA-AFF6DDECB157}"/>
              </a:ext>
            </a:extLst>
          </p:cNvPr>
          <p:cNvCxnSpPr/>
          <p:nvPr/>
        </p:nvCxnSpPr>
        <p:spPr>
          <a:xfrm>
            <a:off x="7724948" y="5653551"/>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770A8A3D-D258-6E94-DDB1-7FBBC002C8F4}"/>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7239CCB7-CCCB-F0F3-279B-E90C126620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F27B9A56-2FCE-4BFA-E42A-CA7502ADA2BC}"/>
              </a:ext>
            </a:extLst>
          </p:cNvPr>
          <p:cNvSpPr/>
          <p:nvPr/>
        </p:nvSpPr>
        <p:spPr>
          <a:xfrm rot="5599012">
            <a:off x="4119164" y="2242350"/>
            <a:ext cx="887455" cy="1011973"/>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004037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9B5E64-6A9C-B458-217E-A996F9B2C2BC}"/>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4B679E4D-AAA9-19B0-A382-D95DCF28D65B}"/>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Alto Cilento</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6D35D5D4-6C29-B782-CDFE-24F6398E0EBE}"/>
              </a:ext>
            </a:extLst>
          </p:cNvPr>
          <p:cNvSpPr txBox="1"/>
          <p:nvPr/>
        </p:nvSpPr>
        <p:spPr>
          <a:xfrm>
            <a:off x="7508525" y="1637901"/>
            <a:ext cx="4695858" cy="2554545"/>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Paestum (zona scavi archeologici), Agropoli (Lungomare San Marco), Agropoli (zona castello)</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19,34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0B9A50D8-AD02-C721-FEB2-5B1E918EDC45}"/>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766F490C-7797-AF91-843A-D808EA75F4C6}"/>
              </a:ext>
            </a:extLst>
          </p:cNvPr>
          <p:cNvCxnSpPr/>
          <p:nvPr/>
        </p:nvCxnSpPr>
        <p:spPr>
          <a:xfrm>
            <a:off x="7715117" y="5201266"/>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31C68CB6-A73C-987C-BCF4-5D0D2E86DE10}"/>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7C7E610D-FB05-0328-5B02-74DAD745876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8D43E876-7804-4569-958C-DA8606DB5E5E}"/>
              </a:ext>
            </a:extLst>
          </p:cNvPr>
          <p:cNvSpPr/>
          <p:nvPr/>
        </p:nvSpPr>
        <p:spPr>
          <a:xfrm rot="5599012">
            <a:off x="2943597" y="3357288"/>
            <a:ext cx="887455" cy="439952"/>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634097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5CD465-02C1-9BBC-0359-F9B481E69A21}"/>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6895F2EE-1FD7-DB73-51F0-C4B769E85E25}"/>
              </a:ext>
            </a:extLst>
          </p:cNvPr>
          <p:cNvSpPr/>
          <p:nvPr/>
        </p:nvSpPr>
        <p:spPr>
          <a:xfrm>
            <a:off x="7496143" y="196501"/>
            <a:ext cx="4695857" cy="1446550"/>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Costiera </a:t>
            </a:r>
          </a:p>
          <a:p>
            <a:pPr algn="ctr"/>
            <a:r>
              <a:rPr lang="it-IT" sz="4400" dirty="0">
                <a:ln w="0"/>
                <a:effectLst>
                  <a:outerShdw blurRad="38100" dist="19050" dir="2700000" algn="tl" rotWithShape="0">
                    <a:schemeClr val="dk1">
                      <a:alpha val="40000"/>
                    </a:schemeClr>
                  </a:outerShdw>
                </a:effectLst>
              </a:rPr>
              <a:t>Cilentana</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ED70D230-3ADE-57B3-59C9-59674241BF60}"/>
              </a:ext>
            </a:extLst>
          </p:cNvPr>
          <p:cNvSpPr txBox="1"/>
          <p:nvPr/>
        </p:nvSpPr>
        <p:spPr>
          <a:xfrm>
            <a:off x="7508525" y="1637901"/>
            <a:ext cx="4695858" cy="1938992"/>
          </a:xfrm>
          <a:prstGeom prst="rect">
            <a:avLst/>
          </a:prstGeom>
          <a:noFill/>
        </p:spPr>
        <p:txBody>
          <a:bodyPr wrap="square">
            <a:spAutoFit/>
          </a:bodyPr>
          <a:lstStyle/>
          <a:p>
            <a:pPr algn="ctr"/>
            <a:r>
              <a:rPr lang="it-IT" sz="2000" dirty="0">
                <a:latin typeface="Abadi" panose="020B0604020104020204" pitchFamily="34" charset="0"/>
              </a:rPr>
              <a:t>Marina di Camerota, Palinuro, Pisciotta, Ascea, Casal Velino, Montecorice (zona Baia dei Pini), Castellabate (zona Pietà)</a:t>
            </a: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20,15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91892BF8-3616-B585-98A2-33E455F0F699}"/>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987F24D8-33FF-A30E-6AD8-D402D39D75D6}"/>
              </a:ext>
            </a:extLst>
          </p:cNvPr>
          <p:cNvCxnSpPr/>
          <p:nvPr/>
        </p:nvCxnSpPr>
        <p:spPr>
          <a:xfrm>
            <a:off x="7705286" y="5633884"/>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7EF09380-6889-134A-1B3F-2374B45F25F9}"/>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628755B0-41E2-E2A9-74FE-EFB1C3A5CD3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96667217-3B73-C240-6E46-2EE9CBF2B126}"/>
              </a:ext>
            </a:extLst>
          </p:cNvPr>
          <p:cNvSpPr/>
          <p:nvPr/>
        </p:nvSpPr>
        <p:spPr>
          <a:xfrm rot="7573018">
            <a:off x="3834585" y="3439963"/>
            <a:ext cx="600287" cy="3284673"/>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218172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9AD98-A6E8-9043-249B-F5DAA4D4A760}"/>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3D6BBCA3-2FD4-98B2-F22D-E779687E0E39}"/>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Vallo di Diano</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257319ED-9926-27DF-5676-0D6C41F32805}"/>
              </a:ext>
            </a:extLst>
          </p:cNvPr>
          <p:cNvSpPr txBox="1"/>
          <p:nvPr/>
        </p:nvSpPr>
        <p:spPr>
          <a:xfrm>
            <a:off x="7508525" y="1637901"/>
            <a:ext cx="4695858" cy="1631216"/>
          </a:xfrm>
          <a:prstGeom prst="rect">
            <a:avLst/>
          </a:prstGeom>
          <a:noFill/>
        </p:spPr>
        <p:txBody>
          <a:bodyPr wrap="square">
            <a:spAutoFit/>
          </a:bodyPr>
          <a:lstStyle/>
          <a:p>
            <a:pPr algn="ctr"/>
            <a:r>
              <a:rPr lang="it-IT" sz="2000" dirty="0">
                <a:latin typeface="Abadi" panose="020B0604020104020204" pitchFamily="34" charset="0"/>
              </a:rPr>
              <a:t>Polla, Atena Lucana (zona castello), Sala Consilina, Padula</a:t>
            </a: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19,34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CE9B12BA-C3D4-967B-83EB-B67EA82C8A0A}"/>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D72FBA5F-02F4-7C0C-E509-AE42C598D086}"/>
              </a:ext>
            </a:extLst>
          </p:cNvPr>
          <p:cNvCxnSpPr/>
          <p:nvPr/>
        </p:nvCxnSpPr>
        <p:spPr>
          <a:xfrm>
            <a:off x="7724950" y="5171769"/>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28867FAD-CD15-39EB-E9E8-B60B1A8CB822}"/>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5B60C791-4549-BC2C-64B1-682FDB21172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CDE12C71-537F-58CD-2B57-A947D00B03DF}"/>
              </a:ext>
            </a:extLst>
          </p:cNvPr>
          <p:cNvSpPr/>
          <p:nvPr/>
        </p:nvSpPr>
        <p:spPr>
          <a:xfrm rot="8737308">
            <a:off x="5688888" y="2306625"/>
            <a:ext cx="600287" cy="2057913"/>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1815427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0F0A161-F5A2-F5B5-E1C1-89A709113626}"/>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55BB405B-26DD-3EAB-16C9-D4EBB4CB0EBB}"/>
              </a:ext>
            </a:extLst>
          </p:cNvPr>
          <p:cNvSpPr/>
          <p:nvPr/>
        </p:nvSpPr>
        <p:spPr>
          <a:xfrm>
            <a:off x="2458065" y="294824"/>
            <a:ext cx="7737987" cy="769441"/>
          </a:xfrm>
          <a:prstGeom prst="rect">
            <a:avLst/>
          </a:prstGeom>
          <a:noFill/>
        </p:spPr>
        <p:txBody>
          <a:bodyPr wrap="square" lIns="91440" tIns="45720" rIns="91440" bIns="45720">
            <a:spAutoFit/>
          </a:bodyPr>
          <a:lstStyle/>
          <a:p>
            <a:pPr algn="ctr"/>
            <a:r>
              <a:rPr lang="it-IT" sz="4400" dirty="0">
                <a:ln w="0"/>
                <a:solidFill>
                  <a:schemeClr val="bg1"/>
                </a:solidFill>
                <a:effectLst>
                  <a:outerShdw blurRad="38100" dist="19050" dir="2700000" algn="tl" rotWithShape="0">
                    <a:schemeClr val="dk1">
                      <a:alpha val="40000"/>
                    </a:schemeClr>
                  </a:outerShdw>
                </a:effectLst>
              </a:rPr>
              <a:t>Stay </a:t>
            </a:r>
            <a:r>
              <a:rPr lang="it-IT" sz="4400" dirty="0" err="1">
                <a:ln w="0"/>
                <a:solidFill>
                  <a:schemeClr val="bg1"/>
                </a:solidFill>
                <a:effectLst>
                  <a:outerShdw blurRad="38100" dist="19050" dir="2700000" algn="tl" rotWithShape="0">
                    <a:schemeClr val="dk1">
                      <a:alpha val="40000"/>
                    </a:schemeClr>
                  </a:outerShdw>
                </a:effectLst>
              </a:rPr>
              <a:t>tuned</a:t>
            </a:r>
            <a:r>
              <a:rPr lang="it-IT" sz="4400" dirty="0">
                <a:ln w="0"/>
                <a:solidFill>
                  <a:schemeClr val="bg1"/>
                </a:solidFill>
                <a:effectLst>
                  <a:outerShdw blurRad="38100" dist="19050" dir="2700000" algn="tl" rotWithShape="0">
                    <a:schemeClr val="dk1">
                      <a:alpha val="40000"/>
                    </a:schemeClr>
                  </a:outerShdw>
                </a:effectLst>
              </a:rPr>
              <a:t>… Cilento in arrivo!</a:t>
            </a:r>
            <a:endParaRPr lang="it-IT" sz="4400" b="0" cap="none" spc="0" dirty="0">
              <a:ln w="0"/>
              <a:solidFill>
                <a:schemeClr val="bg1"/>
              </a:solidFill>
              <a:effectLst>
                <a:outerShdw blurRad="38100" dist="19050" dir="2700000" algn="tl" rotWithShape="0">
                  <a:schemeClr val="dk1">
                    <a:alpha val="40000"/>
                  </a:schemeClr>
                </a:outerShdw>
              </a:effectLst>
            </a:endParaRPr>
          </a:p>
        </p:txBody>
      </p:sp>
      <p:sp>
        <p:nvSpPr>
          <p:cNvPr id="4" name="CasellaDiTesto 3">
            <a:extLst>
              <a:ext uri="{FF2B5EF4-FFF2-40B4-BE49-F238E27FC236}">
                <a16:creationId xmlns:a16="http://schemas.microsoft.com/office/drawing/2014/main" id="{164E6674-67A6-6B90-AF16-D7FAFF36EA03}"/>
              </a:ext>
            </a:extLst>
          </p:cNvPr>
          <p:cNvSpPr txBox="1"/>
          <p:nvPr/>
        </p:nvSpPr>
        <p:spPr>
          <a:xfrm>
            <a:off x="557119" y="1797784"/>
            <a:ext cx="4695858" cy="1323439"/>
          </a:xfrm>
          <a:prstGeom prst="rect">
            <a:avLst/>
          </a:prstGeom>
          <a:noFill/>
        </p:spPr>
        <p:txBody>
          <a:bodyPr wrap="square">
            <a:spAutoFit/>
          </a:bodyPr>
          <a:lstStyle/>
          <a:p>
            <a:pPr algn="ctr"/>
            <a:r>
              <a:rPr lang="it-IT" sz="2000" dirty="0">
                <a:solidFill>
                  <a:schemeClr val="bg1"/>
                </a:solidFill>
                <a:latin typeface="Abadi" panose="020B0604020104020204" pitchFamily="34" charset="0"/>
              </a:rPr>
              <a:t>Vallo della Lucania</a:t>
            </a:r>
          </a:p>
          <a:p>
            <a:pPr algn="ctr"/>
            <a:endParaRPr lang="it-IT" sz="2000" dirty="0">
              <a:solidFill>
                <a:schemeClr val="bg1"/>
              </a:solidFill>
              <a:latin typeface="Abadi" panose="020B0604020104020204" pitchFamily="34" charset="0"/>
            </a:endParaRPr>
          </a:p>
          <a:p>
            <a:pPr algn="ctr"/>
            <a:r>
              <a:rPr lang="it-IT" sz="2000" dirty="0">
                <a:solidFill>
                  <a:schemeClr val="bg1"/>
                </a:solidFill>
                <a:latin typeface="Abadi" panose="020B0604020104020204" pitchFamily="34" charset="0"/>
              </a:rPr>
              <a:t>Miglior valore:</a:t>
            </a:r>
          </a:p>
          <a:p>
            <a:pPr algn="ctr"/>
            <a:r>
              <a:rPr lang="it-IT" sz="2000" dirty="0">
                <a:solidFill>
                  <a:schemeClr val="bg1"/>
                </a:solidFill>
                <a:latin typeface="Abadi" panose="020B0604020104020204" pitchFamily="34" charset="0"/>
              </a:rPr>
              <a:t>19,96 </a:t>
            </a:r>
            <a:r>
              <a:rPr lang="it-IT" sz="2000" dirty="0" err="1">
                <a:solidFill>
                  <a:schemeClr val="bg1"/>
                </a:solidFill>
                <a:latin typeface="Abadi" panose="020B0604020104020204" pitchFamily="34" charset="0"/>
              </a:rPr>
              <a:t>mag</a:t>
            </a:r>
            <a:r>
              <a:rPr lang="it-IT" sz="2000" dirty="0">
                <a:solidFill>
                  <a:schemeClr val="bg1"/>
                </a:solidFill>
                <a:latin typeface="Abadi" panose="020B0604020104020204" pitchFamily="34" charset="0"/>
              </a:rPr>
              <a:t>/arcsec^2 (SQM-band)</a:t>
            </a:r>
            <a:r>
              <a:rPr lang="it-IT" sz="2000" dirty="0">
                <a:latin typeface="Abadi" panose="020B0604020104020204" pitchFamily="34" charset="0"/>
              </a:rPr>
              <a:t>)</a:t>
            </a:r>
          </a:p>
        </p:txBody>
      </p:sp>
      <p:sp>
        <p:nvSpPr>
          <p:cNvPr id="6" name="CasellaDiTesto 5">
            <a:extLst>
              <a:ext uri="{FF2B5EF4-FFF2-40B4-BE49-F238E27FC236}">
                <a16:creationId xmlns:a16="http://schemas.microsoft.com/office/drawing/2014/main" id="{05B97383-BBA6-7C96-B01B-E57DC76E69FD}"/>
              </a:ext>
            </a:extLst>
          </p:cNvPr>
          <p:cNvSpPr txBox="1"/>
          <p:nvPr/>
        </p:nvSpPr>
        <p:spPr>
          <a:xfrm>
            <a:off x="6805335" y="5039212"/>
            <a:ext cx="4695858" cy="1323439"/>
          </a:xfrm>
          <a:prstGeom prst="rect">
            <a:avLst/>
          </a:prstGeom>
          <a:noFill/>
        </p:spPr>
        <p:txBody>
          <a:bodyPr wrap="square">
            <a:spAutoFit/>
          </a:bodyPr>
          <a:lstStyle/>
          <a:p>
            <a:pPr algn="ctr"/>
            <a:r>
              <a:rPr lang="it-IT" sz="2000" dirty="0">
                <a:solidFill>
                  <a:schemeClr val="bg1"/>
                </a:solidFill>
                <a:latin typeface="Abadi" panose="020B0604020104020204" pitchFamily="34" charset="0"/>
              </a:rPr>
              <a:t>Monte Gelbison</a:t>
            </a:r>
          </a:p>
          <a:p>
            <a:pPr algn="ctr"/>
            <a:endParaRPr lang="it-IT" sz="2000" dirty="0">
              <a:solidFill>
                <a:schemeClr val="bg1"/>
              </a:solidFill>
              <a:latin typeface="Abadi" panose="020B0604020104020204" pitchFamily="34" charset="0"/>
            </a:endParaRPr>
          </a:p>
          <a:p>
            <a:pPr algn="ctr"/>
            <a:r>
              <a:rPr lang="it-IT" sz="2000" dirty="0">
                <a:solidFill>
                  <a:schemeClr val="bg1"/>
                </a:solidFill>
                <a:latin typeface="Abadi" panose="020B0604020104020204" pitchFamily="34" charset="0"/>
              </a:rPr>
              <a:t>Miglior valore:</a:t>
            </a:r>
          </a:p>
          <a:p>
            <a:pPr algn="ctr"/>
            <a:r>
              <a:rPr lang="it-IT" sz="2000" dirty="0">
                <a:solidFill>
                  <a:schemeClr val="bg1"/>
                </a:solidFill>
                <a:latin typeface="Abadi" panose="020B0604020104020204" pitchFamily="34" charset="0"/>
              </a:rPr>
              <a:t>21,38 </a:t>
            </a:r>
            <a:r>
              <a:rPr lang="it-IT" sz="2000" dirty="0" err="1">
                <a:solidFill>
                  <a:schemeClr val="bg1"/>
                </a:solidFill>
                <a:latin typeface="Abadi" panose="020B0604020104020204" pitchFamily="34" charset="0"/>
              </a:rPr>
              <a:t>mag</a:t>
            </a:r>
            <a:r>
              <a:rPr lang="it-IT" sz="2000" dirty="0">
                <a:solidFill>
                  <a:schemeClr val="bg1"/>
                </a:solidFill>
                <a:latin typeface="Abadi" panose="020B0604020104020204" pitchFamily="34" charset="0"/>
              </a:rPr>
              <a:t>/arcsec^2 (SQM-band)</a:t>
            </a:r>
            <a:r>
              <a:rPr lang="it-IT" sz="2000" dirty="0">
                <a:latin typeface="Abadi" panose="020B0604020104020204" pitchFamily="34" charset="0"/>
              </a:rPr>
              <a:t>)</a:t>
            </a:r>
          </a:p>
        </p:txBody>
      </p:sp>
      <p:pic>
        <p:nvPicPr>
          <p:cNvPr id="2050" name="Picture 2">
            <a:extLst>
              <a:ext uri="{FF2B5EF4-FFF2-40B4-BE49-F238E27FC236}">
                <a16:creationId xmlns:a16="http://schemas.microsoft.com/office/drawing/2014/main" id="{EABDD0AD-F4E8-69AC-1256-FF7BF5262E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119" y="3429000"/>
            <a:ext cx="5069482" cy="293365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Nessuna descrizione della foto disponibile.">
            <a:extLst>
              <a:ext uri="{FF2B5EF4-FFF2-40B4-BE49-F238E27FC236}">
                <a16:creationId xmlns:a16="http://schemas.microsoft.com/office/drawing/2014/main" id="{88D93BC6-EF64-00A0-3086-BBFEDF1824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5401" y="1595013"/>
            <a:ext cx="4935794" cy="3300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1850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B182A-BA31-9C16-BC56-E636705B61C6}"/>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B2D79416-BFD9-D4F0-E649-B4CE4538BE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0253C519-0BE4-0803-3D1A-0A1D9C8B4AEA}"/>
              </a:ext>
            </a:extLst>
          </p:cNvPr>
          <p:cNvSpPr txBox="1"/>
          <p:nvPr/>
        </p:nvSpPr>
        <p:spPr>
          <a:xfrm>
            <a:off x="-29497" y="6349322"/>
            <a:ext cx="9468464" cy="369332"/>
          </a:xfrm>
          <a:prstGeom prst="rect">
            <a:avLst/>
          </a:prstGeom>
          <a:noFill/>
        </p:spPr>
        <p:txBody>
          <a:bodyPr wrap="square">
            <a:spAutoFit/>
          </a:bodyPr>
          <a:lstStyle/>
          <a:p>
            <a:pPr algn="ctr"/>
            <a:r>
              <a:rPr lang="it-IT" i="1" dirty="0">
                <a:solidFill>
                  <a:schemeClr val="bg1"/>
                </a:solidFill>
                <a:latin typeface="Abadi" panose="020B0604020104020204" pitchFamily="34" charset="0"/>
              </a:rPr>
              <a:t>Illuminazione del cielo notturno ad opera di fonti artificiali, con conseguenti danni all’ambiente</a:t>
            </a:r>
            <a:endParaRPr lang="it-IT" sz="1800" dirty="0">
              <a:solidFill>
                <a:schemeClr val="bg1"/>
              </a:solidFill>
              <a:latin typeface="Abadi" panose="020B0604020104020204" pitchFamily="34" charset="0"/>
            </a:endParaRPr>
          </a:p>
        </p:txBody>
      </p:sp>
    </p:spTree>
    <p:extLst>
      <p:ext uri="{BB962C8B-B14F-4D97-AF65-F5344CB8AC3E}">
        <p14:creationId xmlns:p14="http://schemas.microsoft.com/office/powerpoint/2010/main" val="2764124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84A75-4F56-A25B-6389-9D349E1A4161}"/>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E83D9783-4299-AA45-1D0E-86BFEEE7C26D}"/>
              </a:ext>
            </a:extLst>
          </p:cNvPr>
          <p:cNvSpPr txBox="1"/>
          <p:nvPr/>
        </p:nvSpPr>
        <p:spPr>
          <a:xfrm>
            <a:off x="1700980" y="272988"/>
            <a:ext cx="8790039" cy="584775"/>
          </a:xfrm>
          <a:prstGeom prst="rect">
            <a:avLst/>
          </a:prstGeom>
          <a:noFill/>
        </p:spPr>
        <p:txBody>
          <a:bodyPr wrap="square">
            <a:spAutoFit/>
          </a:bodyPr>
          <a:lstStyle/>
          <a:p>
            <a:pPr algn="ctr"/>
            <a:r>
              <a:rPr lang="it-IT" sz="3200" i="1" dirty="0">
                <a:latin typeface="Abadi" panose="020B0604020104020204" pitchFamily="34" charset="0"/>
              </a:rPr>
              <a:t>Perché è importante misurare da terra?</a:t>
            </a:r>
            <a:endParaRPr lang="it-IT" sz="3200" dirty="0">
              <a:latin typeface="Abadi" panose="020B0604020104020204" pitchFamily="34" charset="0"/>
            </a:endParaRPr>
          </a:p>
        </p:txBody>
      </p:sp>
      <p:sp>
        <p:nvSpPr>
          <p:cNvPr id="7" name="CasellaDiTesto 6">
            <a:extLst>
              <a:ext uri="{FF2B5EF4-FFF2-40B4-BE49-F238E27FC236}">
                <a16:creationId xmlns:a16="http://schemas.microsoft.com/office/drawing/2014/main" id="{66DC4570-FE04-4FC2-2185-CBFAC1EE7FA5}"/>
              </a:ext>
            </a:extLst>
          </p:cNvPr>
          <p:cNvSpPr txBox="1"/>
          <p:nvPr/>
        </p:nvSpPr>
        <p:spPr>
          <a:xfrm>
            <a:off x="644462" y="1347462"/>
            <a:ext cx="11026428" cy="4708981"/>
          </a:xfrm>
          <a:prstGeom prst="rect">
            <a:avLst/>
          </a:prstGeom>
          <a:noFill/>
        </p:spPr>
        <p:txBody>
          <a:bodyPr wrap="square">
            <a:spAutoFit/>
          </a:bodyPr>
          <a:lstStyle/>
          <a:p>
            <a:r>
              <a:rPr lang="it-IT" sz="2000" dirty="0">
                <a:latin typeface="Abadi" panose="020B0604020104020204" pitchFamily="34" charset="0"/>
              </a:rPr>
              <a:t>Le misure da terra sono complementari a quelle effettuate da satellite ed hanno pari importanza nella stima della portata dell’inquinamento luminoso:</a:t>
            </a:r>
          </a:p>
          <a:p>
            <a:endParaRPr lang="it-IT" sz="2000" dirty="0">
              <a:latin typeface="Abadi" panose="020B0604020104020204" pitchFamily="34" charset="0"/>
            </a:endParaRPr>
          </a:p>
          <a:p>
            <a:pPr marL="457200" indent="-457200">
              <a:buAutoNum type="arabicParenR"/>
            </a:pPr>
            <a:r>
              <a:rPr lang="it-IT" sz="2000" dirty="0">
                <a:latin typeface="Abadi" panose="020B0604020104020204" pitchFamily="34" charset="0"/>
              </a:rPr>
              <a:t>Le misure da terra tengono conto della risposta in piccola scala della flora/fauna all’inquinamento luminoso, cosa che da satellite non si tiene in conto (</a:t>
            </a:r>
            <a:r>
              <a:rPr lang="it-IT" sz="2000" dirty="0">
                <a:solidFill>
                  <a:srgbClr val="467886"/>
                </a:solidFill>
                <a:latin typeface="Abadi" panose="020B0604020104020204" pitchFamily="34" charset="0"/>
                <a:hlinkClick r:id="rId2">
                  <a:extLst>
                    <a:ext uri="{A12FA001-AC4F-418D-AE19-62706E023703}">
                      <ahyp:hlinkClr xmlns:ahyp="http://schemas.microsoft.com/office/drawing/2018/hyperlinkcolor" val="tx"/>
                    </a:ext>
                  </a:extLst>
                </a:hlinkClick>
              </a:rPr>
              <a:t>https://www.sciencedirect.com/science/</a:t>
            </a:r>
            <a:r>
              <a:rPr lang="it-IT" sz="2000" dirty="0" err="1">
                <a:solidFill>
                  <a:srgbClr val="467886"/>
                </a:solidFill>
                <a:latin typeface="Abadi" panose="020B0604020104020204" pitchFamily="34" charset="0"/>
                <a:hlinkClick r:id="rId2">
                  <a:extLst>
                    <a:ext uri="{A12FA001-AC4F-418D-AE19-62706E023703}">
                      <ahyp:hlinkClr xmlns:ahyp="http://schemas.microsoft.com/office/drawing/2018/hyperlinkcolor" val="tx"/>
                    </a:ext>
                  </a:extLst>
                </a:hlinkClick>
              </a:rPr>
              <a:t>article</a:t>
            </a:r>
            <a:r>
              <a:rPr lang="it-IT" sz="2000" dirty="0">
                <a:latin typeface="Abadi" panose="020B0604020104020204" pitchFamily="34" charset="0"/>
                <a:hlinkClick r:id="rId2">
                  <a:extLst>
                    <a:ext uri="{A12FA001-AC4F-418D-AE19-62706E023703}">
                      <ahyp:hlinkClr xmlns:ahyp="http://schemas.microsoft.com/office/drawing/2018/hyperlinkcolor" val="tx"/>
                    </a:ext>
                  </a:extLst>
                </a:hlinkClick>
              </a:rPr>
              <a:t>/pii/S2210670723000768</a:t>
            </a:r>
            <a:r>
              <a:rPr lang="it-IT" sz="2000" dirty="0">
                <a:latin typeface="Abadi" panose="020B0604020104020204" pitchFamily="34" charset="0"/>
              </a:rPr>
              <a:t>).</a:t>
            </a:r>
          </a:p>
          <a:p>
            <a:pPr marL="457200" indent="-457200">
              <a:buAutoNum type="arabicParenR"/>
            </a:pPr>
            <a:endParaRPr lang="it-IT" sz="2000" dirty="0">
              <a:latin typeface="Abadi" panose="020B0604020104020204" pitchFamily="34" charset="0"/>
            </a:endParaRPr>
          </a:p>
          <a:p>
            <a:pPr marL="457200" indent="-457200">
              <a:buAutoNum type="arabicParenR"/>
            </a:pPr>
            <a:r>
              <a:rPr lang="it-IT" sz="2000" dirty="0">
                <a:latin typeface="Abadi" panose="020B0604020104020204" pitchFamily="34" charset="0"/>
              </a:rPr>
              <a:t>La luce artificiale osservata da terra si crea con il riflesso – da parte dell’aerosol sospeso in atmosfera – della luce che parte da terra. E’ altamente improbabile che l’aerosol si comporti da mezzo ideale e permetta una diffusione (sia in frequenze che in intensità) pari alla riflessione -&gt; ragione per cui ambo le misurazioni (terra e satellite) servono per completare il puzzle.</a:t>
            </a:r>
          </a:p>
          <a:p>
            <a:pPr marL="457200" indent="-457200">
              <a:buAutoNum type="arabicParenR"/>
            </a:pPr>
            <a:endParaRPr lang="it-IT" sz="2000" dirty="0">
              <a:latin typeface="Abadi" panose="020B0604020104020204" pitchFamily="34" charset="0"/>
            </a:endParaRPr>
          </a:p>
          <a:p>
            <a:pPr marL="457200" indent="-457200">
              <a:buAutoNum type="arabicParenR"/>
            </a:pPr>
            <a:r>
              <a:rPr lang="it-IT" sz="2000" dirty="0">
                <a:latin typeface="Abadi" panose="020B0604020104020204" pitchFamily="34" charset="0"/>
              </a:rPr>
              <a:t>Al fine di comunicare con gli enti e con il pubblico è imprescindibile QUANTIFICARE il livello di inquinamento luminoso. Sappiamo che la situazione è tragica, ma riportare QUANTO sia tragica aiuta a catturare l’attenzione dei più e a stabilire un piano di azione più mirato e concreto. </a:t>
            </a:r>
          </a:p>
        </p:txBody>
      </p:sp>
    </p:spTree>
    <p:extLst>
      <p:ext uri="{BB962C8B-B14F-4D97-AF65-F5344CB8AC3E}">
        <p14:creationId xmlns:p14="http://schemas.microsoft.com/office/powerpoint/2010/main" val="2381914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02A0561-D13A-62BC-4313-A4147D04D6BC}"/>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4F4704B8-2C31-5C90-91AC-DA73ED4BB9DD}"/>
              </a:ext>
            </a:extLst>
          </p:cNvPr>
          <p:cNvSpPr txBox="1"/>
          <p:nvPr/>
        </p:nvSpPr>
        <p:spPr>
          <a:xfrm>
            <a:off x="1700980" y="272988"/>
            <a:ext cx="8790039" cy="584775"/>
          </a:xfrm>
          <a:prstGeom prst="rect">
            <a:avLst/>
          </a:prstGeom>
          <a:noFill/>
        </p:spPr>
        <p:txBody>
          <a:bodyPr wrap="square">
            <a:spAutoFit/>
          </a:bodyPr>
          <a:lstStyle/>
          <a:p>
            <a:pPr algn="ctr"/>
            <a:r>
              <a:rPr lang="it-IT" sz="3200" i="1" dirty="0">
                <a:solidFill>
                  <a:schemeClr val="bg1"/>
                </a:solidFill>
                <a:latin typeface="Abadi" panose="020B0604020104020204" pitchFamily="34" charset="0"/>
              </a:rPr>
              <a:t>I nostri dati su GitHub</a:t>
            </a:r>
            <a:endParaRPr lang="it-IT" sz="3200" dirty="0">
              <a:solidFill>
                <a:schemeClr val="bg1"/>
              </a:solidFill>
              <a:latin typeface="Abadi" panose="020B0604020104020204" pitchFamily="34" charset="0"/>
            </a:endParaRPr>
          </a:p>
        </p:txBody>
      </p:sp>
      <p:sp>
        <p:nvSpPr>
          <p:cNvPr id="7" name="CasellaDiTesto 6">
            <a:extLst>
              <a:ext uri="{FF2B5EF4-FFF2-40B4-BE49-F238E27FC236}">
                <a16:creationId xmlns:a16="http://schemas.microsoft.com/office/drawing/2014/main" id="{91074AA4-376C-5D7C-1498-2F4A25949C24}"/>
              </a:ext>
            </a:extLst>
          </p:cNvPr>
          <p:cNvSpPr txBox="1"/>
          <p:nvPr/>
        </p:nvSpPr>
        <p:spPr>
          <a:xfrm>
            <a:off x="314632" y="1160649"/>
            <a:ext cx="11395587" cy="1015663"/>
          </a:xfrm>
          <a:prstGeom prst="rect">
            <a:avLst/>
          </a:prstGeom>
          <a:noFill/>
        </p:spPr>
        <p:txBody>
          <a:bodyPr wrap="square">
            <a:spAutoFit/>
          </a:bodyPr>
          <a:lstStyle/>
          <a:p>
            <a:r>
              <a:rPr lang="it-IT" sz="2000" dirty="0">
                <a:solidFill>
                  <a:schemeClr val="bg1"/>
                </a:solidFill>
                <a:latin typeface="Abadi" panose="020B0604020104020204" pitchFamily="34" charset="0"/>
              </a:rPr>
              <a:t>Le misure effettuate sono disponibili su GitHub: </a:t>
            </a:r>
            <a:r>
              <a:rPr lang="it-IT" sz="2000" dirty="0">
                <a:solidFill>
                  <a:schemeClr val="bg1"/>
                </a:solidFill>
                <a:latin typeface="Abadi" panose="020B0604020104020204" pitchFamily="34" charset="0"/>
                <a:hlinkClick r:id="rId2"/>
              </a:rPr>
              <a:t>https://github.com/BDeSimone94/LightPollution</a:t>
            </a:r>
            <a:r>
              <a:rPr lang="it-IT" sz="2000" dirty="0">
                <a:solidFill>
                  <a:schemeClr val="bg1"/>
                </a:solidFill>
                <a:latin typeface="Abadi" panose="020B0604020104020204" pitchFamily="34" charset="0"/>
              </a:rPr>
              <a:t> </a:t>
            </a:r>
          </a:p>
          <a:p>
            <a:endParaRPr lang="it-IT" sz="2000" dirty="0">
              <a:solidFill>
                <a:schemeClr val="bg1"/>
              </a:solidFill>
              <a:latin typeface="Abadi" panose="020B0604020104020204" pitchFamily="34" charset="0"/>
            </a:endParaRPr>
          </a:p>
          <a:p>
            <a:r>
              <a:rPr lang="it-IT" sz="2000" dirty="0">
                <a:solidFill>
                  <a:schemeClr val="bg1"/>
                </a:solidFill>
                <a:latin typeface="Abadi" panose="020B0604020104020204" pitchFamily="34" charset="0"/>
              </a:rPr>
              <a:t>Il repository godrà di future espansioni, dal momento che ora siamo alla fine del primo ciclo di misure.</a:t>
            </a:r>
          </a:p>
        </p:txBody>
      </p:sp>
      <p:pic>
        <p:nvPicPr>
          <p:cNvPr id="4" name="Immagine 3">
            <a:extLst>
              <a:ext uri="{FF2B5EF4-FFF2-40B4-BE49-F238E27FC236}">
                <a16:creationId xmlns:a16="http://schemas.microsoft.com/office/drawing/2014/main" id="{86825367-75D8-F250-5833-FD9E6E5D9F1F}"/>
              </a:ext>
            </a:extLst>
          </p:cNvPr>
          <p:cNvPicPr>
            <a:picLocks noChangeAspect="1"/>
          </p:cNvPicPr>
          <p:nvPr/>
        </p:nvPicPr>
        <p:blipFill>
          <a:blip r:embed="rId3"/>
          <a:stretch>
            <a:fillRect/>
          </a:stretch>
        </p:blipFill>
        <p:spPr>
          <a:xfrm>
            <a:off x="314632" y="2479198"/>
            <a:ext cx="10763271" cy="3603155"/>
          </a:xfrm>
          <a:prstGeom prst="rect">
            <a:avLst/>
          </a:prstGeom>
        </p:spPr>
      </p:pic>
      <p:pic>
        <p:nvPicPr>
          <p:cNvPr id="6" name="Immagine 5">
            <a:extLst>
              <a:ext uri="{FF2B5EF4-FFF2-40B4-BE49-F238E27FC236}">
                <a16:creationId xmlns:a16="http://schemas.microsoft.com/office/drawing/2014/main" id="{7FF5B2EA-9135-1752-DE27-A505B2204C16}"/>
              </a:ext>
            </a:extLst>
          </p:cNvPr>
          <p:cNvPicPr>
            <a:picLocks noChangeAspect="1"/>
          </p:cNvPicPr>
          <p:nvPr/>
        </p:nvPicPr>
        <p:blipFill>
          <a:blip r:embed="rId4"/>
          <a:stretch>
            <a:fillRect/>
          </a:stretch>
        </p:blipFill>
        <p:spPr>
          <a:xfrm>
            <a:off x="9339468" y="4209655"/>
            <a:ext cx="2303101" cy="2303101"/>
          </a:xfrm>
          <a:prstGeom prst="rect">
            <a:avLst/>
          </a:prstGeom>
        </p:spPr>
      </p:pic>
      <p:cxnSp>
        <p:nvCxnSpPr>
          <p:cNvPr id="9" name="Connettore 2 8">
            <a:extLst>
              <a:ext uri="{FF2B5EF4-FFF2-40B4-BE49-F238E27FC236}">
                <a16:creationId xmlns:a16="http://schemas.microsoft.com/office/drawing/2014/main" id="{9895E4E7-3C17-4428-A9E4-C4998AFD37F6}"/>
              </a:ext>
            </a:extLst>
          </p:cNvPr>
          <p:cNvCxnSpPr/>
          <p:nvPr/>
        </p:nvCxnSpPr>
        <p:spPr>
          <a:xfrm flipH="1">
            <a:off x="10718800" y="2479198"/>
            <a:ext cx="589280" cy="1452722"/>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6886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FCFA55B-F8F2-B748-63E2-0B9EC7406C59}"/>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9466BFB3-B26C-0EE0-CE57-73C637BC6957}"/>
              </a:ext>
            </a:extLst>
          </p:cNvPr>
          <p:cNvSpPr txBox="1"/>
          <p:nvPr/>
        </p:nvSpPr>
        <p:spPr>
          <a:xfrm>
            <a:off x="1700980" y="272988"/>
            <a:ext cx="8790039" cy="1077218"/>
          </a:xfrm>
          <a:prstGeom prst="rect">
            <a:avLst/>
          </a:prstGeom>
          <a:noFill/>
        </p:spPr>
        <p:txBody>
          <a:bodyPr wrap="square">
            <a:spAutoFit/>
          </a:bodyPr>
          <a:lstStyle/>
          <a:p>
            <a:pPr algn="ctr"/>
            <a:r>
              <a:rPr lang="it-IT" sz="3200" i="1" dirty="0">
                <a:solidFill>
                  <a:schemeClr val="bg1"/>
                </a:solidFill>
                <a:latin typeface="Abadi" panose="020B0604020104020204" pitchFamily="34" charset="0"/>
              </a:rPr>
              <a:t>Seguendo la tradizione ambientale e sociale del CANA…</a:t>
            </a:r>
            <a:endParaRPr lang="it-IT" sz="3200" dirty="0">
              <a:solidFill>
                <a:schemeClr val="bg1"/>
              </a:solidFill>
              <a:latin typeface="Abadi" panose="020B0604020104020204" pitchFamily="34" charset="0"/>
            </a:endParaRPr>
          </a:p>
        </p:txBody>
      </p:sp>
      <p:pic>
        <p:nvPicPr>
          <p:cNvPr id="2" name="Immagine 5" descr="Immagine che contiene edificio, parecchi&#10;&#10;Descrizione generata automaticamente">
            <a:extLst>
              <a:ext uri="{FF2B5EF4-FFF2-40B4-BE49-F238E27FC236}">
                <a16:creationId xmlns:a16="http://schemas.microsoft.com/office/drawing/2014/main" id="{FE0F67C8-5DA3-C5A5-36F6-F96A079FDC6A}"/>
              </a:ext>
            </a:extLst>
          </p:cNvPr>
          <p:cNvPicPr/>
          <p:nvPr/>
        </p:nvPicPr>
        <p:blipFill>
          <a:blip r:embed="rId2"/>
          <a:srcRect l="11224" t="26250" r="5407" b="10207"/>
          <a:stretch/>
        </p:blipFill>
        <p:spPr>
          <a:xfrm>
            <a:off x="620280" y="1828800"/>
            <a:ext cx="7622640" cy="4357080"/>
          </a:xfrm>
          <a:prstGeom prst="rect">
            <a:avLst/>
          </a:prstGeom>
          <a:ln w="0">
            <a:noFill/>
          </a:ln>
        </p:spPr>
      </p:pic>
      <p:pic>
        <p:nvPicPr>
          <p:cNvPr id="4" name="Immagine 6" descr="Immagine che contiene esterni, terra, persona, persone&#10;&#10;Descrizione generata automaticamente">
            <a:extLst>
              <a:ext uri="{FF2B5EF4-FFF2-40B4-BE49-F238E27FC236}">
                <a16:creationId xmlns:a16="http://schemas.microsoft.com/office/drawing/2014/main" id="{0235BB7F-C03B-0494-A97E-DEC556FD1C91}"/>
              </a:ext>
            </a:extLst>
          </p:cNvPr>
          <p:cNvPicPr/>
          <p:nvPr/>
        </p:nvPicPr>
        <p:blipFill>
          <a:blip r:embed="rId3"/>
          <a:stretch/>
        </p:blipFill>
        <p:spPr>
          <a:xfrm>
            <a:off x="8585280" y="1828800"/>
            <a:ext cx="3264480" cy="4357080"/>
          </a:xfrm>
          <a:prstGeom prst="rect">
            <a:avLst/>
          </a:prstGeom>
          <a:ln w="0">
            <a:noFill/>
          </a:ln>
        </p:spPr>
      </p:pic>
    </p:spTree>
    <p:extLst>
      <p:ext uri="{BB962C8B-B14F-4D97-AF65-F5344CB8AC3E}">
        <p14:creationId xmlns:p14="http://schemas.microsoft.com/office/powerpoint/2010/main" val="46061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1BD876F-AF03-953F-5BB7-CE135C75066B}"/>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19A68ED2-6D39-9212-CAF4-27BEA1BA59D8}"/>
              </a:ext>
            </a:extLst>
          </p:cNvPr>
          <p:cNvSpPr txBox="1"/>
          <p:nvPr/>
        </p:nvSpPr>
        <p:spPr>
          <a:xfrm>
            <a:off x="1700980" y="90841"/>
            <a:ext cx="8790039" cy="584775"/>
          </a:xfrm>
          <a:prstGeom prst="rect">
            <a:avLst/>
          </a:prstGeom>
          <a:noFill/>
        </p:spPr>
        <p:txBody>
          <a:bodyPr wrap="square">
            <a:spAutoFit/>
          </a:bodyPr>
          <a:lstStyle/>
          <a:p>
            <a:pPr algn="ctr"/>
            <a:r>
              <a:rPr lang="it-IT" sz="3200" i="1" dirty="0">
                <a:solidFill>
                  <a:schemeClr val="bg1"/>
                </a:solidFill>
                <a:latin typeface="Abadi" panose="020B0604020104020204" pitchFamily="34" charset="0"/>
              </a:rPr>
              <a:t>… abbiamo fatto tanta divulgazione al pubblico!</a:t>
            </a:r>
            <a:endParaRPr lang="it-IT" sz="3200" dirty="0">
              <a:solidFill>
                <a:schemeClr val="bg1"/>
              </a:solidFill>
              <a:latin typeface="Abadi" panose="020B0604020104020204" pitchFamily="34" charset="0"/>
            </a:endParaRPr>
          </a:p>
        </p:txBody>
      </p:sp>
      <p:pic>
        <p:nvPicPr>
          <p:cNvPr id="6146" name="Picture 2" descr="Nessuna descrizione della foto disponibile.">
            <a:extLst>
              <a:ext uri="{FF2B5EF4-FFF2-40B4-BE49-F238E27FC236}">
                <a16:creationId xmlns:a16="http://schemas.microsoft.com/office/drawing/2014/main" id="{2E10DFA4-D069-A822-7778-B2C80BFEC2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2142" y="934720"/>
            <a:ext cx="5220325" cy="391660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Nessuna descrizione della foto disponibile.">
            <a:extLst>
              <a:ext uri="{FF2B5EF4-FFF2-40B4-BE49-F238E27FC236}">
                <a16:creationId xmlns:a16="http://schemas.microsoft.com/office/drawing/2014/main" id="{7BA93FAA-CE18-E543-18D2-096353759E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520" y="773938"/>
            <a:ext cx="2768821" cy="3916603"/>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C57D0406-7233-6DFD-2C39-FABD41C30E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9755" y="3429000"/>
            <a:ext cx="2492750" cy="3115938"/>
          </a:xfrm>
          <a:prstGeom prst="rect">
            <a:avLst/>
          </a:prstGeom>
          <a:noFill/>
          <a:extLst>
            <a:ext uri="{909E8E84-426E-40DD-AFC4-6F175D3DCCD1}">
              <a14:hiddenFill xmlns:a14="http://schemas.microsoft.com/office/drawing/2010/main">
                <a:solidFill>
                  <a:srgbClr val="FFFFFF"/>
                </a:solidFill>
              </a14:hiddenFill>
            </a:ext>
          </a:extLst>
        </p:spPr>
      </p:pic>
      <p:pic>
        <p:nvPicPr>
          <p:cNvPr id="5" name="Immagine 4">
            <a:extLst>
              <a:ext uri="{FF2B5EF4-FFF2-40B4-BE49-F238E27FC236}">
                <a16:creationId xmlns:a16="http://schemas.microsoft.com/office/drawing/2014/main" id="{73F2047F-8820-D4EA-D18B-149C73D0ED79}"/>
              </a:ext>
            </a:extLst>
          </p:cNvPr>
          <p:cNvPicPr>
            <a:picLocks noChangeAspect="1"/>
          </p:cNvPicPr>
          <p:nvPr/>
        </p:nvPicPr>
        <p:blipFill>
          <a:blip r:embed="rId5"/>
          <a:stretch>
            <a:fillRect/>
          </a:stretch>
        </p:blipFill>
        <p:spPr>
          <a:xfrm>
            <a:off x="1118652" y="4592219"/>
            <a:ext cx="3316039" cy="2174940"/>
          </a:xfrm>
          <a:prstGeom prst="rect">
            <a:avLst/>
          </a:prstGeom>
        </p:spPr>
      </p:pic>
    </p:spTree>
    <p:extLst>
      <p:ext uri="{BB962C8B-B14F-4D97-AF65-F5344CB8AC3E}">
        <p14:creationId xmlns:p14="http://schemas.microsoft.com/office/powerpoint/2010/main" val="694181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8D3E34EC-D02C-2724-F65A-E63962A42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3004A55F-3B1D-633F-399A-85504D5EC59D}"/>
              </a:ext>
            </a:extLst>
          </p:cNvPr>
          <p:cNvSpPr txBox="1"/>
          <p:nvPr/>
        </p:nvSpPr>
        <p:spPr>
          <a:xfrm>
            <a:off x="3687096" y="351645"/>
            <a:ext cx="4817807" cy="769441"/>
          </a:xfrm>
          <a:prstGeom prst="rect">
            <a:avLst/>
          </a:prstGeom>
          <a:noFill/>
        </p:spPr>
        <p:txBody>
          <a:bodyPr wrap="square">
            <a:spAutoFit/>
          </a:bodyPr>
          <a:lstStyle/>
          <a:p>
            <a:pPr algn="ctr"/>
            <a:r>
              <a:rPr lang="it-IT" sz="4400" i="1" dirty="0">
                <a:solidFill>
                  <a:schemeClr val="bg1"/>
                </a:solidFill>
                <a:latin typeface="Abadi" panose="020B0604020104020204" pitchFamily="34" charset="0"/>
              </a:rPr>
              <a:t>Tra mari e monti…</a:t>
            </a:r>
            <a:endParaRPr lang="it-IT" sz="4400" dirty="0">
              <a:solidFill>
                <a:schemeClr val="bg1"/>
              </a:solidFill>
              <a:latin typeface="Abadi" panose="020B0604020104020204" pitchFamily="34" charset="0"/>
            </a:endParaRPr>
          </a:p>
        </p:txBody>
      </p:sp>
    </p:spTree>
    <p:extLst>
      <p:ext uri="{BB962C8B-B14F-4D97-AF65-F5344CB8AC3E}">
        <p14:creationId xmlns:p14="http://schemas.microsoft.com/office/powerpoint/2010/main" val="28207162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983E6-197F-36D8-6FAF-CFDB3346CD61}"/>
            </a:ext>
          </a:extLst>
        </p:cNvPr>
        <p:cNvGrpSpPr/>
        <p:nvPr/>
      </p:nvGrpSpPr>
      <p:grpSpPr>
        <a:xfrm>
          <a:off x="0" y="0"/>
          <a:ext cx="0" cy="0"/>
          <a:chOff x="0" y="0"/>
          <a:chExt cx="0" cy="0"/>
        </a:xfrm>
      </p:grpSpPr>
      <p:pic>
        <p:nvPicPr>
          <p:cNvPr id="3" name="Video 2">
            <a:hlinkClick r:id="" action="ppaction://media"/>
            <a:extLst>
              <a:ext uri="{FF2B5EF4-FFF2-40B4-BE49-F238E27FC236}">
                <a16:creationId xmlns:a16="http://schemas.microsoft.com/office/drawing/2014/main" id="{4F047084-3B60-C2E7-4535-BC5469CC22B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510"/>
            <a:ext cx="12200931" cy="6936828"/>
          </a:xfrm>
          <a:prstGeom prst="rect">
            <a:avLst/>
          </a:prstGeom>
        </p:spPr>
      </p:pic>
    </p:spTree>
    <p:extLst>
      <p:ext uri="{BB962C8B-B14F-4D97-AF65-F5344CB8AC3E}">
        <p14:creationId xmlns:p14="http://schemas.microsoft.com/office/powerpoint/2010/main" val="611400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99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983E6-197F-36D8-6FAF-CFDB3346CD61}"/>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E8A35A0F-FC09-036F-2A40-1EA4529BAFAB}"/>
              </a:ext>
            </a:extLst>
          </p:cNvPr>
          <p:cNvPicPr>
            <a:picLocks noChangeAspect="1"/>
          </p:cNvPicPr>
          <p:nvPr/>
        </p:nvPicPr>
        <p:blipFill>
          <a:blip r:embed="rId2"/>
          <a:stretch>
            <a:fillRect/>
          </a:stretch>
        </p:blipFill>
        <p:spPr>
          <a:xfrm>
            <a:off x="4085944" y="366284"/>
            <a:ext cx="4020111" cy="6087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Immagine 6">
            <a:extLst>
              <a:ext uri="{FF2B5EF4-FFF2-40B4-BE49-F238E27FC236}">
                <a16:creationId xmlns:a16="http://schemas.microsoft.com/office/drawing/2014/main" id="{104CF12D-9582-62B9-98E5-AB8C6DE4D27E}"/>
              </a:ext>
            </a:extLst>
          </p:cNvPr>
          <p:cNvPicPr>
            <a:picLocks noChangeAspect="1"/>
          </p:cNvPicPr>
          <p:nvPr/>
        </p:nvPicPr>
        <p:blipFill>
          <a:blip r:embed="rId3"/>
          <a:stretch>
            <a:fillRect/>
          </a:stretch>
        </p:blipFill>
        <p:spPr>
          <a:xfrm>
            <a:off x="8191964" y="366284"/>
            <a:ext cx="3681155" cy="6087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122" name="Picture 2">
            <a:extLst>
              <a:ext uri="{FF2B5EF4-FFF2-40B4-BE49-F238E27FC236}">
                <a16:creationId xmlns:a16="http://schemas.microsoft.com/office/drawing/2014/main" id="{FC241B9C-FEEC-0A20-2B1E-E43B09AE91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7262" y="1575306"/>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8" name="CasellaDiTesto 7">
            <a:extLst>
              <a:ext uri="{FF2B5EF4-FFF2-40B4-BE49-F238E27FC236}">
                <a16:creationId xmlns:a16="http://schemas.microsoft.com/office/drawing/2014/main" id="{ED1F5130-B9C3-4089-88D9-6E09C7B1A1A5}"/>
              </a:ext>
            </a:extLst>
          </p:cNvPr>
          <p:cNvSpPr txBox="1"/>
          <p:nvPr/>
        </p:nvSpPr>
        <p:spPr>
          <a:xfrm>
            <a:off x="257843" y="404390"/>
            <a:ext cx="3421965" cy="1077218"/>
          </a:xfrm>
          <a:prstGeom prst="rect">
            <a:avLst/>
          </a:prstGeom>
          <a:noFill/>
        </p:spPr>
        <p:txBody>
          <a:bodyPr wrap="square">
            <a:spAutoFit/>
          </a:bodyPr>
          <a:lstStyle/>
          <a:p>
            <a:pPr algn="ctr"/>
            <a:r>
              <a:rPr lang="it-IT" sz="3200" i="1" dirty="0">
                <a:latin typeface="Abadi" panose="020B0604020104020204" pitchFamily="34" charset="0"/>
              </a:rPr>
              <a:t>In collaborazione </a:t>
            </a:r>
          </a:p>
          <a:p>
            <a:pPr algn="ctr"/>
            <a:r>
              <a:rPr lang="it-IT" sz="3200" i="1" dirty="0">
                <a:latin typeface="Abadi" panose="020B0604020104020204" pitchFamily="34" charset="0"/>
              </a:rPr>
              <a:t>con</a:t>
            </a:r>
            <a:endParaRPr lang="it-IT" sz="3200" dirty="0">
              <a:latin typeface="Abadi" panose="020B0604020104020204" pitchFamily="34" charset="0"/>
            </a:endParaRPr>
          </a:p>
        </p:txBody>
      </p:sp>
      <p:sp>
        <p:nvSpPr>
          <p:cNvPr id="9" name="CasellaDiTesto 8">
            <a:extLst>
              <a:ext uri="{FF2B5EF4-FFF2-40B4-BE49-F238E27FC236}">
                <a16:creationId xmlns:a16="http://schemas.microsoft.com/office/drawing/2014/main" id="{FDC37792-9F80-FF7B-2175-6976D4A2C295}"/>
              </a:ext>
            </a:extLst>
          </p:cNvPr>
          <p:cNvSpPr txBox="1"/>
          <p:nvPr/>
        </p:nvSpPr>
        <p:spPr>
          <a:xfrm>
            <a:off x="257843" y="3943866"/>
            <a:ext cx="3421965" cy="2677656"/>
          </a:xfrm>
          <a:prstGeom prst="rect">
            <a:avLst/>
          </a:prstGeom>
          <a:noFill/>
        </p:spPr>
        <p:txBody>
          <a:bodyPr wrap="square">
            <a:spAutoFit/>
          </a:bodyPr>
          <a:lstStyle/>
          <a:p>
            <a:pPr algn="ctr"/>
            <a:r>
              <a:rPr lang="it-IT" sz="2400" i="1" u="sng" dirty="0">
                <a:latin typeface="Abadi" panose="020B0604020104020204" pitchFamily="34" charset="0"/>
              </a:rPr>
              <a:t>Abbiamo ridefinito il protocollo per le misure della luminanza notturna del cielo</a:t>
            </a:r>
          </a:p>
          <a:p>
            <a:pPr algn="ctr"/>
            <a:r>
              <a:rPr lang="it-IT" sz="2400" i="1" u="sng" dirty="0">
                <a:latin typeface="Abadi" panose="020B0604020104020204" pitchFamily="34" charset="0"/>
              </a:rPr>
              <a:t>-&gt; Sulle spiagge dove nidificano le Caretta </a:t>
            </a:r>
            <a:r>
              <a:rPr lang="it-IT" sz="2400" i="1" u="sng" dirty="0" err="1">
                <a:latin typeface="Abadi" panose="020B0604020104020204" pitchFamily="34" charset="0"/>
              </a:rPr>
              <a:t>Caretta</a:t>
            </a:r>
            <a:endParaRPr lang="it-IT" sz="2400" u="sng" dirty="0">
              <a:latin typeface="Abadi" panose="020B0604020104020204" pitchFamily="34" charset="0"/>
            </a:endParaRPr>
          </a:p>
        </p:txBody>
      </p:sp>
    </p:spTree>
    <p:extLst>
      <p:ext uri="{BB962C8B-B14F-4D97-AF65-F5344CB8AC3E}">
        <p14:creationId xmlns:p14="http://schemas.microsoft.com/office/powerpoint/2010/main" val="31769706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67137-E941-BB99-9D00-E62C1CB43A5E}"/>
            </a:ext>
          </a:extLst>
        </p:cNvPr>
        <p:cNvGrpSpPr/>
        <p:nvPr/>
      </p:nvGrpSpPr>
      <p:grpSpPr>
        <a:xfrm>
          <a:off x="0" y="0"/>
          <a:ext cx="0" cy="0"/>
          <a:chOff x="0" y="0"/>
          <a:chExt cx="0" cy="0"/>
        </a:xfrm>
      </p:grpSpPr>
      <p:pic>
        <p:nvPicPr>
          <p:cNvPr id="5122" name="Picture 2">
            <a:extLst>
              <a:ext uri="{FF2B5EF4-FFF2-40B4-BE49-F238E27FC236}">
                <a16:creationId xmlns:a16="http://schemas.microsoft.com/office/drawing/2014/main" id="{E3FAFEFD-4707-54EF-3246-B656DB3823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7262" y="1575306"/>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8" name="CasellaDiTesto 7">
            <a:extLst>
              <a:ext uri="{FF2B5EF4-FFF2-40B4-BE49-F238E27FC236}">
                <a16:creationId xmlns:a16="http://schemas.microsoft.com/office/drawing/2014/main" id="{26A33483-FBB7-3A45-DDAB-7E09E07003DC}"/>
              </a:ext>
            </a:extLst>
          </p:cNvPr>
          <p:cNvSpPr txBox="1"/>
          <p:nvPr/>
        </p:nvSpPr>
        <p:spPr>
          <a:xfrm>
            <a:off x="257843" y="404390"/>
            <a:ext cx="3421965" cy="1077218"/>
          </a:xfrm>
          <a:prstGeom prst="rect">
            <a:avLst/>
          </a:prstGeom>
          <a:noFill/>
        </p:spPr>
        <p:txBody>
          <a:bodyPr wrap="square">
            <a:spAutoFit/>
          </a:bodyPr>
          <a:lstStyle/>
          <a:p>
            <a:pPr algn="ctr"/>
            <a:r>
              <a:rPr lang="it-IT" sz="3200" i="1" dirty="0">
                <a:latin typeface="Abadi" panose="020B0604020104020204" pitchFamily="34" charset="0"/>
              </a:rPr>
              <a:t>In collaborazione </a:t>
            </a:r>
          </a:p>
          <a:p>
            <a:pPr algn="ctr"/>
            <a:r>
              <a:rPr lang="it-IT" sz="3200" i="1" dirty="0">
                <a:latin typeface="Abadi" panose="020B0604020104020204" pitchFamily="34" charset="0"/>
              </a:rPr>
              <a:t>con</a:t>
            </a:r>
            <a:endParaRPr lang="it-IT" sz="3200" dirty="0">
              <a:latin typeface="Abadi" panose="020B0604020104020204" pitchFamily="34" charset="0"/>
            </a:endParaRPr>
          </a:p>
        </p:txBody>
      </p:sp>
      <p:sp>
        <p:nvSpPr>
          <p:cNvPr id="9" name="CasellaDiTesto 8">
            <a:extLst>
              <a:ext uri="{FF2B5EF4-FFF2-40B4-BE49-F238E27FC236}">
                <a16:creationId xmlns:a16="http://schemas.microsoft.com/office/drawing/2014/main" id="{41AD60E4-13BF-8C72-F001-CB4D5FF1AC98}"/>
              </a:ext>
            </a:extLst>
          </p:cNvPr>
          <p:cNvSpPr txBox="1"/>
          <p:nvPr/>
        </p:nvSpPr>
        <p:spPr>
          <a:xfrm>
            <a:off x="403517" y="4397805"/>
            <a:ext cx="3421965" cy="1938992"/>
          </a:xfrm>
          <a:prstGeom prst="rect">
            <a:avLst/>
          </a:prstGeom>
          <a:noFill/>
        </p:spPr>
        <p:txBody>
          <a:bodyPr wrap="square">
            <a:spAutoFit/>
          </a:bodyPr>
          <a:lstStyle/>
          <a:p>
            <a:pPr algn="ctr"/>
            <a:r>
              <a:rPr lang="it-IT" sz="2400" i="1" u="sng" dirty="0">
                <a:latin typeface="Abadi" panose="020B0604020104020204" pitchFamily="34" charset="0"/>
              </a:rPr>
              <a:t>I contributi che abbiamo apportato all’attuale versione del protocollo</a:t>
            </a:r>
          </a:p>
          <a:p>
            <a:pPr algn="ctr"/>
            <a:r>
              <a:rPr lang="it-IT" sz="2400" i="1" u="sng" dirty="0">
                <a:latin typeface="Abadi" panose="020B0604020104020204" pitchFamily="34" charset="0"/>
              </a:rPr>
              <a:t>(adottata da agosto 2024)</a:t>
            </a:r>
            <a:endParaRPr lang="it-IT" sz="2400" u="sng" dirty="0">
              <a:latin typeface="Abadi" panose="020B0604020104020204" pitchFamily="34" charset="0"/>
            </a:endParaRPr>
          </a:p>
        </p:txBody>
      </p:sp>
      <p:pic>
        <p:nvPicPr>
          <p:cNvPr id="5124" name="Picture 4">
            <a:extLst>
              <a:ext uri="{FF2B5EF4-FFF2-40B4-BE49-F238E27FC236}">
                <a16:creationId xmlns:a16="http://schemas.microsoft.com/office/drawing/2014/main" id="{10537F29-9087-B15A-CFAB-1813422156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3828" y="36915"/>
            <a:ext cx="7104704" cy="3977217"/>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 name="CasellaDiTesto 1">
                <a:extLst>
                  <a:ext uri="{FF2B5EF4-FFF2-40B4-BE49-F238E27FC236}">
                    <a16:creationId xmlns:a16="http://schemas.microsoft.com/office/drawing/2014/main" id="{CC0CE47B-F8BF-82B7-F2DD-2A668D425C93}"/>
                  </a:ext>
                </a:extLst>
              </p:cNvPr>
              <p:cNvSpPr txBox="1"/>
              <p:nvPr/>
            </p:nvSpPr>
            <p:spPr>
              <a:xfrm>
                <a:off x="5363496" y="4223125"/>
                <a:ext cx="1160511"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i="1" smtClean="0">
                          <a:latin typeface="Cambria Math" panose="02040503050406030204" pitchFamily="18" charset="0"/>
                          <a:ea typeface="Cambria Math" panose="02040503050406030204" pitchFamily="18" charset="0"/>
                        </a:rPr>
                        <m:t>𝛼</m:t>
                      </m:r>
                      <m:r>
                        <a:rPr lang="it-IT" b="0" i="1" smtClean="0">
                          <a:latin typeface="Cambria Math" panose="02040503050406030204" pitchFamily="18" charset="0"/>
                          <a:ea typeface="Cambria Math" panose="02040503050406030204" pitchFamily="18" charset="0"/>
                        </a:rPr>
                        <m:t>=41°</m:t>
                      </m:r>
                    </m:oMath>
                  </m:oMathPara>
                </a14:m>
                <a:endParaRPr lang="it-IT"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ea typeface="Cambria Math" panose="02040503050406030204" pitchFamily="18" charset="0"/>
                        </a:rPr>
                        <m:t>h</m:t>
                      </m:r>
                      <m:r>
                        <a:rPr lang="it-IT" b="0" i="1" smtClean="0">
                          <a:latin typeface="Cambria Math" panose="02040503050406030204" pitchFamily="18" charset="0"/>
                          <a:ea typeface="Cambria Math" panose="02040503050406030204" pitchFamily="18" charset="0"/>
                        </a:rPr>
                        <m:t>=2,2 </m:t>
                      </m:r>
                      <m:r>
                        <a:rPr lang="it-IT" b="0" i="1" smtClean="0">
                          <a:latin typeface="Cambria Math" panose="02040503050406030204" pitchFamily="18" charset="0"/>
                          <a:ea typeface="Cambria Math" panose="02040503050406030204" pitchFamily="18" charset="0"/>
                        </a:rPr>
                        <m:t>𝑘𝑚</m:t>
                      </m:r>
                    </m:oMath>
                  </m:oMathPara>
                </a14:m>
                <a:endParaRPr lang="it-IT" b="0" dirty="0">
                  <a:ea typeface="Cambria Math" panose="02040503050406030204" pitchFamily="18" charset="0"/>
                </a:endParaRPr>
              </a:p>
            </p:txBody>
          </p:sp>
        </mc:Choice>
        <mc:Fallback xmlns="">
          <p:sp>
            <p:nvSpPr>
              <p:cNvPr id="2" name="CasellaDiTesto 1">
                <a:extLst>
                  <a:ext uri="{FF2B5EF4-FFF2-40B4-BE49-F238E27FC236}">
                    <a16:creationId xmlns:a16="http://schemas.microsoft.com/office/drawing/2014/main" id="{CC0CE47B-F8BF-82B7-F2DD-2A668D425C93}"/>
                  </a:ext>
                </a:extLst>
              </p:cNvPr>
              <p:cNvSpPr txBox="1">
                <a:spLocks noRot="1" noChangeAspect="1" noMove="1" noResize="1" noEditPoints="1" noAdjustHandles="1" noChangeArrowheads="1" noChangeShapeType="1" noTextEdit="1"/>
              </p:cNvSpPr>
              <p:nvPr/>
            </p:nvSpPr>
            <p:spPr>
              <a:xfrm>
                <a:off x="5363496" y="4223125"/>
                <a:ext cx="1160511" cy="553998"/>
              </a:xfrm>
              <a:prstGeom prst="rect">
                <a:avLst/>
              </a:prstGeom>
              <a:blipFill>
                <a:blip r:embed="rId4"/>
                <a:stretch>
                  <a:fillRect l="-4737" r="-5263" b="-3297"/>
                </a:stretch>
              </a:blipFill>
            </p:spPr>
            <p:txBody>
              <a:bodyPr/>
              <a:lstStyle/>
              <a:p>
                <a:r>
                  <a:rPr lang="it-IT">
                    <a:noFill/>
                  </a:rPr>
                  <a:t> </a:t>
                </a:r>
              </a:p>
            </p:txBody>
          </p:sp>
        </mc:Fallback>
      </mc:AlternateContent>
      <p:cxnSp>
        <p:nvCxnSpPr>
          <p:cNvPr id="5" name="Connettore 2 4">
            <a:extLst>
              <a:ext uri="{FF2B5EF4-FFF2-40B4-BE49-F238E27FC236}">
                <a16:creationId xmlns:a16="http://schemas.microsoft.com/office/drawing/2014/main" id="{7B1EC310-551E-E269-C1E1-5E5B62ACE13C}"/>
              </a:ext>
            </a:extLst>
          </p:cNvPr>
          <p:cNvCxnSpPr>
            <a:cxnSpLocks/>
          </p:cNvCxnSpPr>
          <p:nvPr/>
        </p:nvCxnSpPr>
        <p:spPr>
          <a:xfrm>
            <a:off x="6906916" y="4500124"/>
            <a:ext cx="193118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905BB751-C4E2-F6D1-3A1D-960225800B8A}"/>
                  </a:ext>
                </a:extLst>
              </p:cNvPr>
              <p:cNvSpPr txBox="1"/>
              <p:nvPr/>
            </p:nvSpPr>
            <p:spPr>
              <a:xfrm>
                <a:off x="8976851" y="4221771"/>
                <a:ext cx="2623603" cy="53181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it-IT" b="0" i="1" smtClean="0">
                              <a:latin typeface="Cambria Math" panose="02040503050406030204" pitchFamily="18" charset="0"/>
                              <a:ea typeface="Cambria Math" panose="02040503050406030204" pitchFamily="18" charset="0"/>
                            </a:rPr>
                          </m:ctrlPr>
                        </m:fPr>
                        <m:num>
                          <m:r>
                            <a:rPr lang="it-IT" i="1" smtClean="0">
                              <a:latin typeface="Cambria Math" panose="02040503050406030204" pitchFamily="18" charset="0"/>
                              <a:ea typeface="Cambria Math" panose="02040503050406030204" pitchFamily="18" charset="0"/>
                            </a:rPr>
                            <m:t>𝑑</m:t>
                          </m:r>
                        </m:num>
                        <m:den>
                          <m:r>
                            <a:rPr lang="it-IT" b="0" i="1" smtClean="0">
                              <a:latin typeface="Cambria Math" panose="02040503050406030204" pitchFamily="18" charset="0"/>
                              <a:ea typeface="Cambria Math" panose="02040503050406030204" pitchFamily="18" charset="0"/>
                            </a:rPr>
                            <m:t>2</m:t>
                          </m:r>
                        </m:den>
                      </m:f>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h</m:t>
                      </m:r>
                      <m:r>
                        <a:rPr lang="it-IT" b="0" i="1" smtClean="0">
                          <a:latin typeface="Cambria Math" panose="02040503050406030204" pitchFamily="18" charset="0"/>
                          <a:ea typeface="Cambria Math" panose="02040503050406030204" pitchFamily="18" charset="0"/>
                        </a:rPr>
                        <m:t> ∗</m:t>
                      </m:r>
                      <m:func>
                        <m:funcPr>
                          <m:ctrlPr>
                            <a:rPr lang="it-IT" b="0" i="1" smtClean="0">
                              <a:latin typeface="Cambria Math" panose="02040503050406030204" pitchFamily="18" charset="0"/>
                              <a:ea typeface="Cambria Math" panose="02040503050406030204" pitchFamily="18" charset="0"/>
                            </a:rPr>
                          </m:ctrlPr>
                        </m:funcPr>
                        <m:fName>
                          <m:r>
                            <m:rPr>
                              <m:sty m:val="p"/>
                            </m:rPr>
                            <a:rPr lang="it-IT" b="0" i="0" smtClean="0">
                              <a:latin typeface="Cambria Math" panose="02040503050406030204" pitchFamily="18" charset="0"/>
                              <a:ea typeface="Cambria Math" panose="02040503050406030204" pitchFamily="18" charset="0"/>
                            </a:rPr>
                            <m:t>t</m:t>
                          </m:r>
                          <m:r>
                            <a:rPr lang="it-IT" b="0" i="1" smtClean="0">
                              <a:latin typeface="Cambria Math" panose="02040503050406030204" pitchFamily="18" charset="0"/>
                              <a:ea typeface="Cambria Math" panose="02040503050406030204" pitchFamily="18" charset="0"/>
                            </a:rPr>
                            <m:t>𝑎𝑛</m:t>
                          </m:r>
                        </m:fName>
                        <m:e>
                          <m:d>
                            <m:dPr>
                              <m:ctrlPr>
                                <a:rPr lang="it-IT" b="0" i="1" smtClean="0">
                                  <a:latin typeface="Cambria Math" panose="02040503050406030204" pitchFamily="18" charset="0"/>
                                  <a:ea typeface="Cambria Math" panose="02040503050406030204" pitchFamily="18" charset="0"/>
                                </a:rPr>
                              </m:ctrlPr>
                            </m:dPr>
                            <m:e>
                              <m:f>
                                <m:fPr>
                                  <m:ctrlPr>
                                    <a:rPr lang="it-IT" i="1">
                                      <a:latin typeface="Cambria Math" panose="02040503050406030204" pitchFamily="18" charset="0"/>
                                      <a:ea typeface="Cambria Math" panose="02040503050406030204" pitchFamily="18" charset="0"/>
                                    </a:rPr>
                                  </m:ctrlPr>
                                </m:fPr>
                                <m:num>
                                  <m:r>
                                    <a:rPr lang="it-IT" i="1">
                                      <a:latin typeface="Cambria Math" panose="02040503050406030204" pitchFamily="18" charset="0"/>
                                      <a:ea typeface="Cambria Math" panose="02040503050406030204" pitchFamily="18" charset="0"/>
                                    </a:rPr>
                                    <m:t>𝛼</m:t>
                                  </m:r>
                                </m:num>
                                <m:den>
                                  <m:r>
                                    <a:rPr lang="it-IT" i="1">
                                      <a:latin typeface="Cambria Math" panose="02040503050406030204" pitchFamily="18" charset="0"/>
                                      <a:ea typeface="Cambria Math" panose="02040503050406030204" pitchFamily="18" charset="0"/>
                                    </a:rPr>
                                    <m:t>2</m:t>
                                  </m:r>
                                </m:den>
                              </m:f>
                            </m:e>
                          </m:d>
                        </m:e>
                      </m:func>
                      <m:r>
                        <a:rPr lang="it-IT" b="0" i="1" smtClean="0">
                          <a:latin typeface="Cambria Math" panose="02040503050406030204" pitchFamily="18" charset="0"/>
                          <a:ea typeface="Cambria Math" panose="02040503050406030204" pitchFamily="18" charset="0"/>
                        </a:rPr>
                        <m:t>=0,8 </m:t>
                      </m:r>
                      <m:r>
                        <a:rPr lang="it-IT" b="0" i="1" smtClean="0">
                          <a:latin typeface="Cambria Math" panose="02040503050406030204" pitchFamily="18" charset="0"/>
                          <a:ea typeface="Cambria Math" panose="02040503050406030204" pitchFamily="18" charset="0"/>
                        </a:rPr>
                        <m:t>𝑘𝑚</m:t>
                      </m:r>
                    </m:oMath>
                  </m:oMathPara>
                </a14:m>
                <a:endParaRPr lang="it-IT" b="0" dirty="0">
                  <a:ea typeface="Cambria Math" panose="02040503050406030204" pitchFamily="18" charset="0"/>
                </a:endParaRPr>
              </a:p>
            </p:txBody>
          </p:sp>
        </mc:Choice>
        <mc:Fallback xmlns="">
          <p:sp>
            <p:nvSpPr>
              <p:cNvPr id="6" name="CasellaDiTesto 5">
                <a:extLst>
                  <a:ext uri="{FF2B5EF4-FFF2-40B4-BE49-F238E27FC236}">
                    <a16:creationId xmlns:a16="http://schemas.microsoft.com/office/drawing/2014/main" id="{905BB751-C4E2-F6D1-3A1D-960225800B8A}"/>
                  </a:ext>
                </a:extLst>
              </p:cNvPr>
              <p:cNvSpPr txBox="1">
                <a:spLocks noRot="1" noChangeAspect="1" noMove="1" noResize="1" noEditPoints="1" noAdjustHandles="1" noChangeArrowheads="1" noChangeShapeType="1" noTextEdit="1"/>
              </p:cNvSpPr>
              <p:nvPr/>
            </p:nvSpPr>
            <p:spPr>
              <a:xfrm>
                <a:off x="8976851" y="4221771"/>
                <a:ext cx="2623603" cy="531812"/>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0535FDFF-9E56-E862-E3A8-3814410162CF}"/>
                  </a:ext>
                </a:extLst>
              </p:cNvPr>
              <p:cNvSpPr txBox="1"/>
              <p:nvPr/>
            </p:nvSpPr>
            <p:spPr>
              <a:xfrm>
                <a:off x="5284838" y="5016788"/>
                <a:ext cx="251113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ea typeface="Cambria Math" panose="02040503050406030204" pitchFamily="18" charset="0"/>
                        </a:rPr>
                        <m:t>𝑑</m:t>
                      </m:r>
                      <m:r>
                        <a:rPr lang="it-IT" b="0" i="1" smtClean="0">
                          <a:latin typeface="Cambria Math" panose="02040503050406030204" pitchFamily="18" charset="0"/>
                          <a:ea typeface="Cambria Math" panose="02040503050406030204" pitchFamily="18" charset="0"/>
                        </a:rPr>
                        <m:t>= 2∗0,8 </m:t>
                      </m:r>
                      <m:r>
                        <a:rPr lang="it-IT" b="0" i="1" smtClean="0">
                          <a:latin typeface="Cambria Math" panose="02040503050406030204" pitchFamily="18" charset="0"/>
                          <a:ea typeface="Cambria Math" panose="02040503050406030204" pitchFamily="18" charset="0"/>
                        </a:rPr>
                        <m:t>𝑘𝑚</m:t>
                      </m:r>
                      <m:r>
                        <a:rPr lang="it-IT" b="0" i="1" smtClean="0">
                          <a:latin typeface="Cambria Math" panose="02040503050406030204" pitchFamily="18" charset="0"/>
                          <a:ea typeface="Cambria Math" panose="02040503050406030204" pitchFamily="18" charset="0"/>
                        </a:rPr>
                        <m:t> ~ 1,5 </m:t>
                      </m:r>
                      <m:r>
                        <a:rPr lang="it-IT" b="0" i="1" smtClean="0">
                          <a:latin typeface="Cambria Math" panose="02040503050406030204" pitchFamily="18" charset="0"/>
                          <a:ea typeface="Cambria Math" panose="02040503050406030204" pitchFamily="18" charset="0"/>
                        </a:rPr>
                        <m:t>𝑘𝑚</m:t>
                      </m:r>
                    </m:oMath>
                  </m:oMathPara>
                </a14:m>
                <a:endParaRPr lang="it-IT" b="0" dirty="0">
                  <a:ea typeface="Cambria Math" panose="02040503050406030204" pitchFamily="18" charset="0"/>
                </a:endParaRPr>
              </a:p>
            </p:txBody>
          </p:sp>
        </mc:Choice>
        <mc:Fallback xmlns="">
          <p:sp>
            <p:nvSpPr>
              <p:cNvPr id="10" name="CasellaDiTesto 9">
                <a:extLst>
                  <a:ext uri="{FF2B5EF4-FFF2-40B4-BE49-F238E27FC236}">
                    <a16:creationId xmlns:a16="http://schemas.microsoft.com/office/drawing/2014/main" id="{0535FDFF-9E56-E862-E3A8-3814410162CF}"/>
                  </a:ext>
                </a:extLst>
              </p:cNvPr>
              <p:cNvSpPr txBox="1">
                <a:spLocks noRot="1" noChangeAspect="1" noMove="1" noResize="1" noEditPoints="1" noAdjustHandles="1" noChangeArrowheads="1" noChangeShapeType="1" noTextEdit="1"/>
              </p:cNvSpPr>
              <p:nvPr/>
            </p:nvSpPr>
            <p:spPr>
              <a:xfrm>
                <a:off x="5284838" y="5016788"/>
                <a:ext cx="2511137" cy="276999"/>
              </a:xfrm>
              <a:prstGeom prst="rect">
                <a:avLst/>
              </a:prstGeom>
              <a:blipFill>
                <a:blip r:embed="rId6"/>
                <a:stretch>
                  <a:fillRect l="-1942" r="-1942" b="-8889"/>
                </a:stretch>
              </a:blipFill>
            </p:spPr>
            <p:txBody>
              <a:bodyPr/>
              <a:lstStyle/>
              <a:p>
                <a:r>
                  <a:rPr lang="it-IT">
                    <a:noFill/>
                  </a:rPr>
                  <a:t> </a:t>
                </a:r>
              </a:p>
            </p:txBody>
          </p:sp>
        </mc:Fallback>
      </mc:AlternateContent>
      <p:cxnSp>
        <p:nvCxnSpPr>
          <p:cNvPr id="11" name="Connettore 2 10">
            <a:extLst>
              <a:ext uri="{FF2B5EF4-FFF2-40B4-BE49-F238E27FC236}">
                <a16:creationId xmlns:a16="http://schemas.microsoft.com/office/drawing/2014/main" id="{AC2D2D3B-4510-8855-3B76-721831F3C07F}"/>
              </a:ext>
            </a:extLst>
          </p:cNvPr>
          <p:cNvCxnSpPr>
            <a:cxnSpLocks/>
          </p:cNvCxnSpPr>
          <p:nvPr/>
        </p:nvCxnSpPr>
        <p:spPr>
          <a:xfrm>
            <a:off x="8011258" y="5147321"/>
            <a:ext cx="1044252" cy="796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5" name="CasellaDiTesto 14">
            <a:extLst>
              <a:ext uri="{FF2B5EF4-FFF2-40B4-BE49-F238E27FC236}">
                <a16:creationId xmlns:a16="http://schemas.microsoft.com/office/drawing/2014/main" id="{E70AAF78-A7AA-F662-3DB8-10E78B8265BD}"/>
              </a:ext>
            </a:extLst>
          </p:cNvPr>
          <p:cNvSpPr txBox="1"/>
          <p:nvPr/>
        </p:nvSpPr>
        <p:spPr>
          <a:xfrm>
            <a:off x="9109342" y="4832121"/>
            <a:ext cx="2027477" cy="646331"/>
          </a:xfrm>
          <a:prstGeom prst="rect">
            <a:avLst/>
          </a:prstGeom>
          <a:noFill/>
        </p:spPr>
        <p:txBody>
          <a:bodyPr wrap="square">
            <a:spAutoFit/>
          </a:bodyPr>
          <a:lstStyle/>
          <a:p>
            <a:pPr algn="ctr"/>
            <a:r>
              <a:rPr lang="it-IT" sz="1800" i="1" u="sng" dirty="0">
                <a:latin typeface="Abadi" panose="020B0604020104020204" pitchFamily="34" charset="0"/>
              </a:rPr>
              <a:t>Distanza tra due diverse misure</a:t>
            </a:r>
          </a:p>
        </p:txBody>
      </p:sp>
      <p:sp>
        <p:nvSpPr>
          <p:cNvPr id="16" name="CasellaDiTesto 15">
            <a:extLst>
              <a:ext uri="{FF2B5EF4-FFF2-40B4-BE49-F238E27FC236}">
                <a16:creationId xmlns:a16="http://schemas.microsoft.com/office/drawing/2014/main" id="{A07E9E44-1761-A88F-B645-F483E464EA21}"/>
              </a:ext>
            </a:extLst>
          </p:cNvPr>
          <p:cNvSpPr txBox="1"/>
          <p:nvPr/>
        </p:nvSpPr>
        <p:spPr>
          <a:xfrm>
            <a:off x="5082261" y="5641279"/>
            <a:ext cx="2027477" cy="923330"/>
          </a:xfrm>
          <a:prstGeom prst="rect">
            <a:avLst/>
          </a:prstGeom>
          <a:noFill/>
        </p:spPr>
        <p:txBody>
          <a:bodyPr wrap="square">
            <a:spAutoFit/>
          </a:bodyPr>
          <a:lstStyle/>
          <a:p>
            <a:pPr algn="ctr"/>
            <a:r>
              <a:rPr lang="it-IT" sz="1800" i="1" u="sng" dirty="0">
                <a:latin typeface="Abadi" panose="020B0604020104020204" pitchFamily="34" charset="0"/>
              </a:rPr>
              <a:t>Utilizzo della OKTA scale per la copertura di nubi</a:t>
            </a:r>
          </a:p>
        </p:txBody>
      </p:sp>
      <p:sp>
        <p:nvSpPr>
          <p:cNvPr id="17" name="Rettangolo 16">
            <a:extLst>
              <a:ext uri="{FF2B5EF4-FFF2-40B4-BE49-F238E27FC236}">
                <a16:creationId xmlns:a16="http://schemas.microsoft.com/office/drawing/2014/main" id="{B03F626F-5F79-87BF-E4C9-C2B4F6A5DC9E}"/>
              </a:ext>
            </a:extLst>
          </p:cNvPr>
          <p:cNvSpPr/>
          <p:nvPr/>
        </p:nvSpPr>
        <p:spPr>
          <a:xfrm>
            <a:off x="4383313" y="4223991"/>
            <a:ext cx="758541" cy="923330"/>
          </a:xfrm>
          <a:prstGeom prst="rect">
            <a:avLst/>
          </a:prstGeom>
          <a:noFill/>
        </p:spPr>
        <p:txBody>
          <a:bodyPr wrap="none" lIns="91440" tIns="45720" rIns="91440" bIns="45720">
            <a:spAutoFit/>
          </a:bodyPr>
          <a:lstStyle/>
          <a:p>
            <a:pPr algn="ctr"/>
            <a:r>
              <a:rPr lang="it-IT" sz="5400" b="0" cap="none" spc="0" dirty="0">
                <a:ln w="0"/>
                <a:solidFill>
                  <a:schemeClr val="tx1"/>
                </a:solidFill>
                <a:effectLst>
                  <a:outerShdw blurRad="38100" dist="19050" dir="2700000" algn="tl" rotWithShape="0">
                    <a:schemeClr val="dk1">
                      <a:alpha val="40000"/>
                    </a:schemeClr>
                  </a:outerShdw>
                </a:effectLst>
              </a:rPr>
              <a:t>1)</a:t>
            </a:r>
          </a:p>
        </p:txBody>
      </p:sp>
      <p:sp>
        <p:nvSpPr>
          <p:cNvPr id="18" name="Rettangolo 17">
            <a:extLst>
              <a:ext uri="{FF2B5EF4-FFF2-40B4-BE49-F238E27FC236}">
                <a16:creationId xmlns:a16="http://schemas.microsoft.com/office/drawing/2014/main" id="{F5E91075-5A38-5075-24DC-19FD5719F386}"/>
              </a:ext>
            </a:extLst>
          </p:cNvPr>
          <p:cNvSpPr/>
          <p:nvPr/>
        </p:nvSpPr>
        <p:spPr>
          <a:xfrm>
            <a:off x="4323720" y="5596150"/>
            <a:ext cx="758541" cy="923330"/>
          </a:xfrm>
          <a:prstGeom prst="rect">
            <a:avLst/>
          </a:prstGeom>
          <a:noFill/>
        </p:spPr>
        <p:txBody>
          <a:bodyPr wrap="none" lIns="91440" tIns="45720" rIns="91440" bIns="45720">
            <a:spAutoFit/>
          </a:bodyPr>
          <a:lstStyle/>
          <a:p>
            <a:pPr algn="ctr"/>
            <a:r>
              <a:rPr lang="it-IT" sz="5400" b="0" cap="none" spc="0" dirty="0">
                <a:ln w="0"/>
                <a:solidFill>
                  <a:schemeClr val="tx1"/>
                </a:solidFill>
                <a:effectLst>
                  <a:outerShdw blurRad="38100" dist="19050" dir="2700000" algn="tl" rotWithShape="0">
                    <a:schemeClr val="dk1">
                      <a:alpha val="40000"/>
                    </a:schemeClr>
                  </a:outerShdw>
                </a:effectLst>
              </a:rPr>
              <a:t>2)</a:t>
            </a:r>
          </a:p>
        </p:txBody>
      </p:sp>
      <p:cxnSp>
        <p:nvCxnSpPr>
          <p:cNvPr id="19" name="Connettore 2 18">
            <a:extLst>
              <a:ext uri="{FF2B5EF4-FFF2-40B4-BE49-F238E27FC236}">
                <a16:creationId xmlns:a16="http://schemas.microsoft.com/office/drawing/2014/main" id="{C7E87430-8226-04F3-FE2E-928DA23462E4}"/>
              </a:ext>
            </a:extLst>
          </p:cNvPr>
          <p:cNvCxnSpPr>
            <a:cxnSpLocks/>
          </p:cNvCxnSpPr>
          <p:nvPr/>
        </p:nvCxnSpPr>
        <p:spPr>
          <a:xfrm>
            <a:off x="7410941" y="6102944"/>
            <a:ext cx="1044252" cy="796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0" name="CasellaDiTesto 19">
            <a:extLst>
              <a:ext uri="{FF2B5EF4-FFF2-40B4-BE49-F238E27FC236}">
                <a16:creationId xmlns:a16="http://schemas.microsoft.com/office/drawing/2014/main" id="{41E2332D-2990-3F9B-449E-92C452BB6779}"/>
              </a:ext>
            </a:extLst>
          </p:cNvPr>
          <p:cNvSpPr txBox="1"/>
          <p:nvPr/>
        </p:nvSpPr>
        <p:spPr>
          <a:xfrm>
            <a:off x="8741525" y="5641279"/>
            <a:ext cx="2763109" cy="923330"/>
          </a:xfrm>
          <a:prstGeom prst="rect">
            <a:avLst/>
          </a:prstGeom>
          <a:noFill/>
        </p:spPr>
        <p:txBody>
          <a:bodyPr wrap="square">
            <a:spAutoFit/>
          </a:bodyPr>
          <a:lstStyle/>
          <a:p>
            <a:pPr algn="ctr"/>
            <a:r>
              <a:rPr lang="it-IT" sz="1800" i="1" u="sng" dirty="0">
                <a:latin typeface="Abadi" panose="020B0604020104020204" pitchFamily="34" charset="0"/>
              </a:rPr>
              <a:t>Misure effettuabili con non più di 1 OKTA = 12,5% copertura nubi</a:t>
            </a:r>
          </a:p>
        </p:txBody>
      </p:sp>
    </p:spTree>
    <p:extLst>
      <p:ext uri="{BB962C8B-B14F-4D97-AF65-F5344CB8AC3E}">
        <p14:creationId xmlns:p14="http://schemas.microsoft.com/office/powerpoint/2010/main" val="17756042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90833-5828-6121-6847-53B762BC2B67}"/>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22C02369-F116-B39D-71B7-C44EA122D456}"/>
              </a:ext>
            </a:extLst>
          </p:cNvPr>
          <p:cNvSpPr txBox="1"/>
          <p:nvPr/>
        </p:nvSpPr>
        <p:spPr>
          <a:xfrm>
            <a:off x="1700980" y="272988"/>
            <a:ext cx="8790039" cy="584775"/>
          </a:xfrm>
          <a:prstGeom prst="rect">
            <a:avLst/>
          </a:prstGeom>
          <a:noFill/>
        </p:spPr>
        <p:txBody>
          <a:bodyPr wrap="square">
            <a:spAutoFit/>
          </a:bodyPr>
          <a:lstStyle/>
          <a:p>
            <a:pPr algn="ctr"/>
            <a:r>
              <a:rPr lang="it-IT" sz="3200" i="1" dirty="0">
                <a:latin typeface="Abadi" panose="020B0604020104020204" pitchFamily="34" charset="0"/>
              </a:rPr>
              <a:t>Obiettivi futuri</a:t>
            </a:r>
            <a:endParaRPr lang="it-IT" sz="3200" dirty="0">
              <a:latin typeface="Abadi" panose="020B0604020104020204" pitchFamily="34" charset="0"/>
            </a:endParaRPr>
          </a:p>
        </p:txBody>
      </p:sp>
      <p:sp>
        <p:nvSpPr>
          <p:cNvPr id="7" name="CasellaDiTesto 6">
            <a:extLst>
              <a:ext uri="{FF2B5EF4-FFF2-40B4-BE49-F238E27FC236}">
                <a16:creationId xmlns:a16="http://schemas.microsoft.com/office/drawing/2014/main" id="{1F665091-BC64-0321-A41C-BE514E115052}"/>
              </a:ext>
            </a:extLst>
          </p:cNvPr>
          <p:cNvSpPr txBox="1"/>
          <p:nvPr/>
        </p:nvSpPr>
        <p:spPr>
          <a:xfrm>
            <a:off x="654295" y="1140984"/>
            <a:ext cx="11026428" cy="5016758"/>
          </a:xfrm>
          <a:prstGeom prst="rect">
            <a:avLst/>
          </a:prstGeom>
          <a:noFill/>
        </p:spPr>
        <p:txBody>
          <a:bodyPr wrap="square">
            <a:spAutoFit/>
          </a:bodyPr>
          <a:lstStyle/>
          <a:p>
            <a:r>
              <a:rPr lang="it-IT" sz="2000" dirty="0">
                <a:latin typeface="Abadi" panose="020B0604020104020204" pitchFamily="34" charset="0"/>
              </a:rPr>
              <a:t>1) Continuare a misurare! Ci sono zone della provincia che necessitano ancora di copertura (Piana del Sele + Parco Nazionale del Cilento, Vallo di Diano e Alburni). Rendere disponibili questi dati anche in forma aggregata per progetti internazionali di monitoraggio (es. Globe </a:t>
            </a:r>
            <a:r>
              <a:rPr lang="it-IT" sz="2000" dirty="0" err="1">
                <a:latin typeface="Abadi" panose="020B0604020104020204" pitchFamily="34" charset="0"/>
              </a:rPr>
              <a:t>at</a:t>
            </a:r>
            <a:r>
              <a:rPr lang="it-IT" sz="2000" dirty="0">
                <a:latin typeface="Abadi" panose="020B0604020104020204" pitchFamily="34" charset="0"/>
              </a:rPr>
              <a:t> Night).</a:t>
            </a:r>
          </a:p>
          <a:p>
            <a:endParaRPr lang="it-IT" sz="2000" dirty="0">
              <a:latin typeface="Abadi" panose="020B0604020104020204" pitchFamily="34" charset="0"/>
            </a:endParaRPr>
          </a:p>
          <a:p>
            <a:endParaRPr lang="it-IT" sz="2000" dirty="0">
              <a:latin typeface="Abadi" panose="020B0604020104020204" pitchFamily="34" charset="0"/>
            </a:endParaRPr>
          </a:p>
          <a:p>
            <a:r>
              <a:rPr lang="it-IT" sz="2000" dirty="0">
                <a:latin typeface="Abadi" panose="020B0604020104020204" pitchFamily="34" charset="0"/>
              </a:rPr>
              <a:t>2) Completare la formazione grazie alla disponibilità di Mario Di Sora e scendere in campo con nuovi strumenti che permettono una misura della luminosità in corrispondenza delle sorgenti artificiali. Contestualmente, aprire un dialogo con le istituzioni ed apportare miglioramenti alla Legge Regionale n.12 del 25 luglio 2002.</a:t>
            </a:r>
          </a:p>
          <a:p>
            <a:endParaRPr lang="it-IT" sz="2000" dirty="0">
              <a:latin typeface="Abadi" panose="020B0604020104020204" pitchFamily="34" charset="0"/>
            </a:endParaRPr>
          </a:p>
          <a:p>
            <a:endParaRPr lang="it-IT" sz="2000" dirty="0">
              <a:latin typeface="Abadi" panose="020B0604020104020204" pitchFamily="34" charset="0"/>
            </a:endParaRPr>
          </a:p>
          <a:p>
            <a:r>
              <a:rPr lang="it-IT" sz="2000" dirty="0">
                <a:latin typeface="Abadi" panose="020B0604020104020204" pitchFamily="34" charset="0"/>
              </a:rPr>
              <a:t>3) Intrecciare stretta collaborazione con tutti gli enti locali e le associazioni non solo di astrofili ma che si occupano di inquinamento luminoso.</a:t>
            </a:r>
          </a:p>
          <a:p>
            <a:endParaRPr lang="it-IT" sz="2000" dirty="0">
              <a:latin typeface="Abadi" panose="020B0604020104020204" pitchFamily="34" charset="0"/>
            </a:endParaRPr>
          </a:p>
          <a:p>
            <a:endParaRPr lang="it-IT" sz="2000" dirty="0">
              <a:latin typeface="Abadi" panose="020B0604020104020204" pitchFamily="34" charset="0"/>
            </a:endParaRPr>
          </a:p>
          <a:p>
            <a:r>
              <a:rPr lang="it-IT" sz="2000" dirty="0">
                <a:latin typeface="Abadi" panose="020B0604020104020204" pitchFamily="34" charset="0"/>
              </a:rPr>
              <a:t>4) Divulgazione capillare al pubblico attraverso eventi, canali social e sensibilizzazione nelle scuole.</a:t>
            </a:r>
          </a:p>
        </p:txBody>
      </p:sp>
    </p:spTree>
    <p:extLst>
      <p:ext uri="{BB962C8B-B14F-4D97-AF65-F5344CB8AC3E}">
        <p14:creationId xmlns:p14="http://schemas.microsoft.com/office/powerpoint/2010/main" val="9256951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47776-CF41-B27C-E6E3-03D102C010B7}"/>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7865F1E8-D5BA-98AD-C840-325AFC4D888F}"/>
              </a:ext>
            </a:extLst>
          </p:cNvPr>
          <p:cNvSpPr txBox="1"/>
          <p:nvPr/>
        </p:nvSpPr>
        <p:spPr>
          <a:xfrm>
            <a:off x="1700980" y="272988"/>
            <a:ext cx="8790039" cy="646331"/>
          </a:xfrm>
          <a:prstGeom prst="rect">
            <a:avLst/>
          </a:prstGeom>
          <a:noFill/>
        </p:spPr>
        <p:txBody>
          <a:bodyPr wrap="square">
            <a:spAutoFit/>
          </a:bodyPr>
          <a:lstStyle/>
          <a:p>
            <a:pPr algn="ctr"/>
            <a:r>
              <a:rPr lang="it-IT" sz="3600" i="1" u="sng">
                <a:latin typeface="Abadi" panose="020B0604020104020204" pitchFamily="34" charset="0"/>
              </a:rPr>
              <a:t>Ringraziamenti</a:t>
            </a:r>
            <a:endParaRPr lang="it-IT" sz="3600" u="sng" dirty="0">
              <a:latin typeface="Abadi" panose="020B0604020104020204" pitchFamily="34" charset="0"/>
            </a:endParaRPr>
          </a:p>
        </p:txBody>
      </p:sp>
      <p:pic>
        <p:nvPicPr>
          <p:cNvPr id="7170" name="Picture 2">
            <a:extLst>
              <a:ext uri="{FF2B5EF4-FFF2-40B4-BE49-F238E27FC236}">
                <a16:creationId xmlns:a16="http://schemas.microsoft.com/office/drawing/2014/main" id="{90C00303-9DFB-C8E1-47A4-1519BD9E2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7272" y="1033496"/>
            <a:ext cx="2693792" cy="133422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Nessuna descrizione della foto disponibile.">
            <a:extLst>
              <a:ext uri="{FF2B5EF4-FFF2-40B4-BE49-F238E27FC236}">
                <a16:creationId xmlns:a16="http://schemas.microsoft.com/office/drawing/2014/main" id="{7ACCDD28-AC8C-2C86-631D-36119FE9C3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374" y="1038795"/>
            <a:ext cx="1252133" cy="1252133"/>
          </a:xfrm>
          <a:prstGeom prst="ellipse">
            <a:avLst/>
          </a:prstGeom>
          <a:ln w="28575" cap="rnd">
            <a:solidFill>
              <a:schemeClr val="tx1"/>
            </a:solid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7172" name="Picture 4" descr="Nessuna descrizione della foto disponibile.">
            <a:extLst>
              <a:ext uri="{FF2B5EF4-FFF2-40B4-BE49-F238E27FC236}">
                <a16:creationId xmlns:a16="http://schemas.microsoft.com/office/drawing/2014/main" id="{D99D5822-FDCB-D140-2867-F6E2B1E594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4777" y="1163127"/>
            <a:ext cx="108125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393F9806-D477-1275-A9AF-AF0C7A84AB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1783" y="990225"/>
            <a:ext cx="1431542" cy="1431542"/>
          </a:xfrm>
          <a:prstGeom prst="rect">
            <a:avLst/>
          </a:prstGeom>
          <a:noFill/>
          <a:extLst>
            <a:ext uri="{909E8E84-426E-40DD-AFC4-6F175D3DCCD1}">
              <a14:hiddenFill xmlns:a14="http://schemas.microsoft.com/office/drawing/2010/main">
                <a:solidFill>
                  <a:srgbClr val="FFFFFF"/>
                </a:solidFill>
              </a14:hiddenFill>
            </a:ext>
          </a:extLst>
        </p:spPr>
      </p:pic>
      <p:pic>
        <p:nvPicPr>
          <p:cNvPr id="5" name="Immagine 4" descr="Immagine che contiene uccello&#10;&#10;Descrizione generata automaticamente">
            <a:extLst>
              <a:ext uri="{FF2B5EF4-FFF2-40B4-BE49-F238E27FC236}">
                <a16:creationId xmlns:a16="http://schemas.microsoft.com/office/drawing/2014/main" id="{0EE2C6C8-8464-3D63-C0C5-636AB5B4BB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1146" y="2718250"/>
            <a:ext cx="1229078" cy="1092943"/>
          </a:xfrm>
          <a:prstGeom prst="rect">
            <a:avLst/>
          </a:prstGeom>
        </p:spPr>
      </p:pic>
      <p:pic>
        <p:nvPicPr>
          <p:cNvPr id="7176" name="Picture 8">
            <a:extLst>
              <a:ext uri="{FF2B5EF4-FFF2-40B4-BE49-F238E27FC236}">
                <a16:creationId xmlns:a16="http://schemas.microsoft.com/office/drawing/2014/main" id="{6A3F64EA-4C22-29E8-10EF-35196A7B2C5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52534" y="2618170"/>
            <a:ext cx="1154358" cy="1154358"/>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a:extLst>
              <a:ext uri="{FF2B5EF4-FFF2-40B4-BE49-F238E27FC236}">
                <a16:creationId xmlns:a16="http://schemas.microsoft.com/office/drawing/2014/main" id="{E7AD1964-E19C-973B-3FEF-3BFB0BC7988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7971" y="2706717"/>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a:extLst>
              <a:ext uri="{FF2B5EF4-FFF2-40B4-BE49-F238E27FC236}">
                <a16:creationId xmlns:a16="http://schemas.microsoft.com/office/drawing/2014/main" id="{D0472108-E2DF-EB27-3970-D5E50DD15F2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9942" t="9482" r="9472" b="10402"/>
          <a:stretch/>
        </p:blipFill>
        <p:spPr bwMode="auto">
          <a:xfrm>
            <a:off x="508001" y="2630675"/>
            <a:ext cx="1259506" cy="1252133"/>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a:extLst>
              <a:ext uri="{FF2B5EF4-FFF2-40B4-BE49-F238E27FC236}">
                <a16:creationId xmlns:a16="http://schemas.microsoft.com/office/drawing/2014/main" id="{42965E62-30BE-475B-305A-6CD6E4FCEB4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61273" y="1158651"/>
            <a:ext cx="1081250" cy="1081250"/>
          </a:xfrm>
          <a:prstGeom prst="rect">
            <a:avLst/>
          </a:prstGeom>
          <a:noFill/>
          <a:extLst>
            <a:ext uri="{909E8E84-426E-40DD-AFC4-6F175D3DCCD1}">
              <a14:hiddenFill xmlns:a14="http://schemas.microsoft.com/office/drawing/2010/main">
                <a:solidFill>
                  <a:srgbClr val="FFFFFF"/>
                </a:solidFill>
              </a14:hiddenFill>
            </a:ext>
          </a:extLst>
        </p:spPr>
      </p:pic>
      <p:pic>
        <p:nvPicPr>
          <p:cNvPr id="7184" name="Picture 16">
            <a:extLst>
              <a:ext uri="{FF2B5EF4-FFF2-40B4-BE49-F238E27FC236}">
                <a16:creationId xmlns:a16="http://schemas.microsoft.com/office/drawing/2014/main" id="{6A346214-6DF2-B615-7828-708AD6AF5EF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958096" y="1027580"/>
            <a:ext cx="1235512" cy="1252133"/>
          </a:xfrm>
          <a:prstGeom prst="rect">
            <a:avLst/>
          </a:prstGeom>
          <a:noFill/>
          <a:extLst>
            <a:ext uri="{909E8E84-426E-40DD-AFC4-6F175D3DCCD1}">
              <a14:hiddenFill xmlns:a14="http://schemas.microsoft.com/office/drawing/2010/main">
                <a:solidFill>
                  <a:srgbClr val="FFFFFF"/>
                </a:solidFill>
              </a14:hiddenFill>
            </a:ext>
          </a:extLst>
        </p:spPr>
      </p:pic>
      <p:pic>
        <p:nvPicPr>
          <p:cNvPr id="7186" name="Picture 18">
            <a:extLst>
              <a:ext uri="{FF2B5EF4-FFF2-40B4-BE49-F238E27FC236}">
                <a16:creationId xmlns:a16="http://schemas.microsoft.com/office/drawing/2014/main" id="{BCC31AB8-4833-ADD7-7DEB-441EC6F2C854}"/>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084832" y="2706717"/>
            <a:ext cx="1025689" cy="1021131"/>
          </a:xfrm>
          <a:prstGeom prst="rect">
            <a:avLst/>
          </a:prstGeom>
          <a:noFill/>
          <a:extLst>
            <a:ext uri="{909E8E84-426E-40DD-AFC4-6F175D3DCCD1}">
              <a14:hiddenFill xmlns:a14="http://schemas.microsoft.com/office/drawing/2010/main">
                <a:solidFill>
                  <a:srgbClr val="FFFFFF"/>
                </a:solidFill>
              </a14:hiddenFill>
            </a:ext>
          </a:extLst>
        </p:spPr>
      </p:pic>
      <p:pic>
        <p:nvPicPr>
          <p:cNvPr id="7188" name="Picture 20">
            <a:extLst>
              <a:ext uri="{FF2B5EF4-FFF2-40B4-BE49-F238E27FC236}">
                <a16:creationId xmlns:a16="http://schemas.microsoft.com/office/drawing/2014/main" id="{62BE6D61-BC94-40D1-830E-E6BDB29B0578}"/>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16449" b="18588"/>
          <a:stretch/>
        </p:blipFill>
        <p:spPr bwMode="auto">
          <a:xfrm>
            <a:off x="10641041" y="3374375"/>
            <a:ext cx="960595" cy="87363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C97187DC-43CF-AE91-564E-F1B090FB890F}"/>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382992" y="2616964"/>
            <a:ext cx="1259506" cy="1259506"/>
          </a:xfrm>
          <a:prstGeom prst="rect">
            <a:avLst/>
          </a:prstGeom>
          <a:noFill/>
          <a:extLst>
            <a:ext uri="{909E8E84-426E-40DD-AFC4-6F175D3DCCD1}">
              <a14:hiddenFill xmlns:a14="http://schemas.microsoft.com/office/drawing/2010/main">
                <a:solidFill>
                  <a:srgbClr val="FFFFFF"/>
                </a:solidFill>
              </a14:hiddenFill>
            </a:ext>
          </a:extLst>
        </p:spPr>
      </p:pic>
      <p:sp>
        <p:nvSpPr>
          <p:cNvPr id="8" name="CasellaDiTesto 7">
            <a:extLst>
              <a:ext uri="{FF2B5EF4-FFF2-40B4-BE49-F238E27FC236}">
                <a16:creationId xmlns:a16="http://schemas.microsoft.com/office/drawing/2014/main" id="{36717E33-1798-7229-F36E-58BBF32ACC44}"/>
              </a:ext>
            </a:extLst>
          </p:cNvPr>
          <p:cNvSpPr txBox="1"/>
          <p:nvPr/>
        </p:nvSpPr>
        <p:spPr>
          <a:xfrm>
            <a:off x="508001" y="4566325"/>
            <a:ext cx="11369040" cy="2062103"/>
          </a:xfrm>
          <a:prstGeom prst="rect">
            <a:avLst/>
          </a:prstGeom>
          <a:noFill/>
        </p:spPr>
        <p:txBody>
          <a:bodyPr wrap="square">
            <a:spAutoFit/>
          </a:bodyPr>
          <a:lstStyle/>
          <a:p>
            <a:pPr algn="ctr"/>
            <a:r>
              <a:rPr lang="it-IT" sz="3200" i="1" dirty="0">
                <a:latin typeface="Abadi" panose="020B0604020104020204" pitchFamily="34" charset="0"/>
              </a:rPr>
              <a:t>Con la speranza di allargare la collaborazione a tutte le associazioni di astrofili in Campania.</a:t>
            </a:r>
          </a:p>
          <a:p>
            <a:pPr algn="ctr"/>
            <a:endParaRPr lang="it-IT" sz="3200" i="1" dirty="0">
              <a:latin typeface="Abadi" panose="020B0604020104020204" pitchFamily="34" charset="0"/>
            </a:endParaRPr>
          </a:p>
          <a:p>
            <a:pPr algn="ctr"/>
            <a:r>
              <a:rPr lang="it-IT" sz="3200" i="1" dirty="0">
                <a:latin typeface="Abadi" panose="020B0604020104020204" pitchFamily="34" charset="0"/>
              </a:rPr>
              <a:t>E se volete unirvi a noi in questa missione, sappiate che…</a:t>
            </a:r>
          </a:p>
        </p:txBody>
      </p:sp>
      <p:sp>
        <p:nvSpPr>
          <p:cNvPr id="10" name="CasellaDiTesto 9">
            <a:extLst>
              <a:ext uri="{FF2B5EF4-FFF2-40B4-BE49-F238E27FC236}">
                <a16:creationId xmlns:a16="http://schemas.microsoft.com/office/drawing/2014/main" id="{8493BC02-6DBB-A60D-5FD8-826E3A7FF7D7}"/>
              </a:ext>
            </a:extLst>
          </p:cNvPr>
          <p:cNvSpPr txBox="1"/>
          <p:nvPr/>
        </p:nvSpPr>
        <p:spPr>
          <a:xfrm>
            <a:off x="724219" y="2319923"/>
            <a:ext cx="6392453" cy="338554"/>
          </a:xfrm>
          <a:prstGeom prst="rect">
            <a:avLst/>
          </a:prstGeom>
          <a:noFill/>
        </p:spPr>
        <p:txBody>
          <a:bodyPr wrap="square">
            <a:spAutoFit/>
          </a:bodyPr>
          <a:lstStyle/>
          <a:p>
            <a:r>
              <a:rPr lang="it-IT" sz="1600" i="1" dirty="0">
                <a:latin typeface="Abadi" panose="020B0604020104020204" pitchFamily="34" charset="0"/>
              </a:rPr>
              <a:t>(Soci)                                                          (Mario Di Sora)</a:t>
            </a:r>
            <a:endParaRPr lang="it-IT" dirty="0"/>
          </a:p>
        </p:txBody>
      </p:sp>
      <p:sp>
        <p:nvSpPr>
          <p:cNvPr id="12" name="CasellaDiTesto 11">
            <a:extLst>
              <a:ext uri="{FF2B5EF4-FFF2-40B4-BE49-F238E27FC236}">
                <a16:creationId xmlns:a16="http://schemas.microsoft.com/office/drawing/2014/main" id="{B03FBFAD-811D-F54D-14B8-CA9EC20537AC}"/>
              </a:ext>
            </a:extLst>
          </p:cNvPr>
          <p:cNvSpPr txBox="1"/>
          <p:nvPr/>
        </p:nvSpPr>
        <p:spPr>
          <a:xfrm>
            <a:off x="3850677" y="3820297"/>
            <a:ext cx="2388678" cy="584775"/>
          </a:xfrm>
          <a:prstGeom prst="rect">
            <a:avLst/>
          </a:prstGeom>
          <a:noFill/>
        </p:spPr>
        <p:txBody>
          <a:bodyPr wrap="square">
            <a:spAutoFit/>
          </a:bodyPr>
          <a:lstStyle/>
          <a:p>
            <a:pPr algn="ctr"/>
            <a:r>
              <a:rPr lang="it-IT" sz="1600" i="1" dirty="0">
                <a:latin typeface="Abadi" panose="020B0604020104020204" pitchFamily="34" charset="0"/>
              </a:rPr>
              <a:t>Sportello Tecnologico</a:t>
            </a:r>
          </a:p>
          <a:p>
            <a:pPr algn="ctr"/>
            <a:r>
              <a:rPr lang="it-IT" sz="1600" i="1" dirty="0">
                <a:latin typeface="Abadi" panose="020B0604020104020204" pitchFamily="34" charset="0"/>
              </a:rPr>
              <a:t>(Donato Pace)</a:t>
            </a:r>
            <a:endParaRPr lang="it-IT" sz="1600" dirty="0"/>
          </a:p>
        </p:txBody>
      </p:sp>
      <p:pic>
        <p:nvPicPr>
          <p:cNvPr id="7190" name="Picture 22">
            <a:extLst>
              <a:ext uri="{FF2B5EF4-FFF2-40B4-BE49-F238E27FC236}">
                <a16:creationId xmlns:a16="http://schemas.microsoft.com/office/drawing/2014/main" id="{CA28CC10-F186-2331-7913-F8DE90EC829D}"/>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13458" t="12375" r="15823" b="16141"/>
          <a:stretch/>
        </p:blipFill>
        <p:spPr bwMode="auto">
          <a:xfrm>
            <a:off x="7769440" y="2630675"/>
            <a:ext cx="1214385" cy="1227518"/>
          </a:xfrm>
          <a:prstGeom prst="rect">
            <a:avLst/>
          </a:prstGeom>
          <a:noFill/>
          <a:extLst>
            <a:ext uri="{909E8E84-426E-40DD-AFC4-6F175D3DCCD1}">
              <a14:hiddenFill xmlns:a14="http://schemas.microsoft.com/office/drawing/2010/main">
                <a:solidFill>
                  <a:srgbClr val="FFFFFF"/>
                </a:solidFill>
              </a14:hiddenFill>
            </a:ext>
          </a:extLst>
        </p:spPr>
      </p:pic>
      <p:pic>
        <p:nvPicPr>
          <p:cNvPr id="7192" name="Picture 24">
            <a:extLst>
              <a:ext uri="{FF2B5EF4-FFF2-40B4-BE49-F238E27FC236}">
                <a16:creationId xmlns:a16="http://schemas.microsoft.com/office/drawing/2014/main" id="{938E071B-2F18-6600-0840-E09F9076BD0B}"/>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0340698" y="1104041"/>
            <a:ext cx="1225842" cy="1225842"/>
          </a:xfrm>
          <a:prstGeom prst="rect">
            <a:avLst/>
          </a:prstGeom>
          <a:noFill/>
          <a:extLst>
            <a:ext uri="{909E8E84-426E-40DD-AFC4-6F175D3DCCD1}">
              <a14:hiddenFill xmlns:a14="http://schemas.microsoft.com/office/drawing/2010/main">
                <a:solidFill>
                  <a:srgbClr val="FFFFFF"/>
                </a:solidFill>
              </a14:hiddenFill>
            </a:ext>
          </a:extLst>
        </p:spPr>
      </p:pic>
      <p:sp>
        <p:nvSpPr>
          <p:cNvPr id="13" name="CasellaDiTesto 12">
            <a:extLst>
              <a:ext uri="{FF2B5EF4-FFF2-40B4-BE49-F238E27FC236}">
                <a16:creationId xmlns:a16="http://schemas.microsoft.com/office/drawing/2014/main" id="{2AFE81FA-6F5F-D153-2112-03274A4B803A}"/>
              </a:ext>
            </a:extLst>
          </p:cNvPr>
          <p:cNvSpPr txBox="1"/>
          <p:nvPr/>
        </p:nvSpPr>
        <p:spPr>
          <a:xfrm>
            <a:off x="5818406" y="3924239"/>
            <a:ext cx="2388678" cy="338554"/>
          </a:xfrm>
          <a:prstGeom prst="rect">
            <a:avLst/>
          </a:prstGeom>
          <a:noFill/>
        </p:spPr>
        <p:txBody>
          <a:bodyPr wrap="square">
            <a:spAutoFit/>
          </a:bodyPr>
          <a:lstStyle/>
          <a:p>
            <a:pPr algn="ctr"/>
            <a:r>
              <a:rPr lang="it-IT" sz="1600" i="1" dirty="0">
                <a:latin typeface="Abadi" panose="020B0604020104020204" pitchFamily="34" charset="0"/>
              </a:rPr>
              <a:t>Con Chiara Carucci</a:t>
            </a:r>
            <a:endParaRPr lang="it-IT" sz="1600" dirty="0"/>
          </a:p>
        </p:txBody>
      </p:sp>
      <p:sp>
        <p:nvSpPr>
          <p:cNvPr id="14" name="CasellaDiTesto 13">
            <a:extLst>
              <a:ext uri="{FF2B5EF4-FFF2-40B4-BE49-F238E27FC236}">
                <a16:creationId xmlns:a16="http://schemas.microsoft.com/office/drawing/2014/main" id="{87D8072A-C6D3-0586-2E58-BBA8DB4116C1}"/>
              </a:ext>
            </a:extLst>
          </p:cNvPr>
          <p:cNvSpPr txBox="1"/>
          <p:nvPr/>
        </p:nvSpPr>
        <p:spPr>
          <a:xfrm>
            <a:off x="10113797" y="2804382"/>
            <a:ext cx="2015085" cy="584775"/>
          </a:xfrm>
          <a:prstGeom prst="rect">
            <a:avLst/>
          </a:prstGeom>
          <a:noFill/>
        </p:spPr>
        <p:txBody>
          <a:bodyPr wrap="square">
            <a:spAutoFit/>
          </a:bodyPr>
          <a:lstStyle/>
          <a:p>
            <a:pPr algn="ctr"/>
            <a:r>
              <a:rPr lang="it-IT" sz="1600" i="1" dirty="0">
                <a:latin typeface="Abadi" panose="020B0604020104020204" pitchFamily="34" charset="0"/>
              </a:rPr>
              <a:t>Ringraziamo </a:t>
            </a:r>
          </a:p>
          <a:p>
            <a:pPr algn="ctr"/>
            <a:r>
              <a:rPr lang="it-IT" sz="1600" i="1" dirty="0">
                <a:latin typeface="Abadi" panose="020B0604020104020204" pitchFamily="34" charset="0"/>
              </a:rPr>
              <a:t>anche</a:t>
            </a:r>
            <a:endParaRPr lang="it-IT" sz="1600" dirty="0"/>
          </a:p>
        </p:txBody>
      </p:sp>
    </p:spTree>
    <p:extLst>
      <p:ext uri="{BB962C8B-B14F-4D97-AF65-F5344CB8AC3E}">
        <p14:creationId xmlns:p14="http://schemas.microsoft.com/office/powerpoint/2010/main" val="2965297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1D11BCA-01E5-05A2-667E-F49781799447}"/>
            </a:ext>
          </a:extLst>
        </p:cNvPr>
        <p:cNvGrpSpPr/>
        <p:nvPr/>
      </p:nvGrpSpPr>
      <p:grpSpPr>
        <a:xfrm>
          <a:off x="0" y="0"/>
          <a:ext cx="0" cy="0"/>
          <a:chOff x="0" y="0"/>
          <a:chExt cx="0" cy="0"/>
        </a:xfrm>
      </p:grpSpPr>
      <p:pic>
        <p:nvPicPr>
          <p:cNvPr id="3074" name="Picture 2" descr="Immagine che contiene testo, grafica, mappa, schermata&#10;&#10;Descrizione generata automaticamente">
            <a:extLst>
              <a:ext uri="{FF2B5EF4-FFF2-40B4-BE49-F238E27FC236}">
                <a16:creationId xmlns:a16="http://schemas.microsoft.com/office/drawing/2014/main" id="{11372F9C-3563-EB90-C65D-626CF5AE142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0899" y="643467"/>
            <a:ext cx="5236802" cy="557106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magine che contiene testo, clipart, cartone animato, illustrazione&#10;&#10;Descrizione generata automaticamente">
            <a:extLst>
              <a:ext uri="{FF2B5EF4-FFF2-40B4-BE49-F238E27FC236}">
                <a16:creationId xmlns:a16="http://schemas.microsoft.com/office/drawing/2014/main" id="{A80D4FB9-75CB-82FD-A6C6-98DF9ABEAC9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84301" y="1693299"/>
            <a:ext cx="5291667" cy="3333750"/>
          </a:xfrm>
          <a:prstGeom prst="rect">
            <a:avLst/>
          </a:prstGeom>
          <a:noFill/>
          <a:extLst>
            <a:ext uri="{909E8E84-426E-40DD-AFC4-6F175D3DCCD1}">
              <a14:hiddenFill xmlns:a14="http://schemas.microsoft.com/office/drawing/2010/main">
                <a:solidFill>
                  <a:srgbClr val="FFFFFF"/>
                </a:solidFill>
              </a14:hiddenFill>
            </a:ext>
          </a:extLst>
        </p:spPr>
      </p:pic>
      <p:sp>
        <p:nvSpPr>
          <p:cNvPr id="3" name="CasellaDiTesto 2">
            <a:extLst>
              <a:ext uri="{FF2B5EF4-FFF2-40B4-BE49-F238E27FC236}">
                <a16:creationId xmlns:a16="http://schemas.microsoft.com/office/drawing/2014/main" id="{3FE55199-65A0-43FE-A4AA-B69603312DE0}"/>
              </a:ext>
            </a:extLst>
          </p:cNvPr>
          <p:cNvSpPr txBox="1"/>
          <p:nvPr/>
        </p:nvSpPr>
        <p:spPr>
          <a:xfrm>
            <a:off x="6572453" y="5493916"/>
            <a:ext cx="4817807" cy="830997"/>
          </a:xfrm>
          <a:prstGeom prst="rect">
            <a:avLst/>
          </a:prstGeom>
          <a:noFill/>
        </p:spPr>
        <p:txBody>
          <a:bodyPr wrap="square">
            <a:spAutoFit/>
          </a:bodyPr>
          <a:lstStyle/>
          <a:p>
            <a:pPr algn="ctr"/>
            <a:r>
              <a:rPr lang="it-IT" sz="2400" i="1" dirty="0">
                <a:solidFill>
                  <a:schemeClr val="bg1"/>
                </a:solidFill>
                <a:latin typeface="Abadi" panose="020B0604020104020204" pitchFamily="34" charset="0"/>
              </a:rPr>
              <a:t>Un problema multiforme e pesante, purtroppo sconosciuto ai più</a:t>
            </a:r>
            <a:endParaRPr lang="it-IT" sz="2400" dirty="0">
              <a:solidFill>
                <a:schemeClr val="bg1"/>
              </a:solidFill>
              <a:latin typeface="Abadi" panose="020B0604020104020204" pitchFamily="34" charset="0"/>
            </a:endParaRPr>
          </a:p>
        </p:txBody>
      </p:sp>
    </p:spTree>
    <p:extLst>
      <p:ext uri="{BB962C8B-B14F-4D97-AF65-F5344CB8AC3E}">
        <p14:creationId xmlns:p14="http://schemas.microsoft.com/office/powerpoint/2010/main" val="34848144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FE360-F4ED-399B-AF44-8BF5171063A5}"/>
            </a:ext>
          </a:extLst>
        </p:cNvPr>
        <p:cNvGrpSpPr/>
        <p:nvPr/>
      </p:nvGrpSpPr>
      <p:grpSpPr>
        <a:xfrm>
          <a:off x="0" y="0"/>
          <a:ext cx="0" cy="0"/>
          <a:chOff x="0" y="0"/>
          <a:chExt cx="0" cy="0"/>
        </a:xfrm>
      </p:grpSpPr>
      <p:pic>
        <p:nvPicPr>
          <p:cNvPr id="1028" name="Picture 4">
            <a:extLst>
              <a:ext uri="{FF2B5EF4-FFF2-40B4-BE49-F238E27FC236}">
                <a16:creationId xmlns:a16="http://schemas.microsoft.com/office/drawing/2014/main" id="{1064C619-F770-9747-9EBA-97E041A97D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ttangolo 3">
            <a:extLst>
              <a:ext uri="{FF2B5EF4-FFF2-40B4-BE49-F238E27FC236}">
                <a16:creationId xmlns:a16="http://schemas.microsoft.com/office/drawing/2014/main" id="{7A12C921-C756-8863-70EE-3FF1B9239EB9}"/>
              </a:ext>
            </a:extLst>
          </p:cNvPr>
          <p:cNvSpPr/>
          <p:nvPr/>
        </p:nvSpPr>
        <p:spPr>
          <a:xfrm>
            <a:off x="6482617" y="5880074"/>
            <a:ext cx="5709383" cy="707886"/>
          </a:xfrm>
          <a:prstGeom prst="rect">
            <a:avLst/>
          </a:prstGeom>
          <a:noFill/>
        </p:spPr>
        <p:txBody>
          <a:bodyPr wrap="none" lIns="91440" tIns="45720" rIns="91440" bIns="45720">
            <a:spAutoFit/>
          </a:bodyPr>
          <a:lstStyle/>
          <a:p>
            <a:pPr algn="ctr"/>
            <a:r>
              <a:rPr lang="it-IT" sz="4000" b="1" cap="none" spc="50" dirty="0">
                <a:ln w="0"/>
                <a:solidFill>
                  <a:schemeClr val="bg2"/>
                </a:solidFill>
                <a:effectLst>
                  <a:innerShdw blurRad="63500" dist="50800" dir="13500000">
                    <a:srgbClr val="000000">
                      <a:alpha val="50000"/>
                    </a:srgbClr>
                  </a:innerShdw>
                </a:effectLst>
              </a:rPr>
              <a:t>Grazie per l’attenzione!</a:t>
            </a:r>
          </a:p>
        </p:txBody>
      </p:sp>
      <p:sp>
        <p:nvSpPr>
          <p:cNvPr id="5" name="CasellaDiTesto 4">
            <a:extLst>
              <a:ext uri="{FF2B5EF4-FFF2-40B4-BE49-F238E27FC236}">
                <a16:creationId xmlns:a16="http://schemas.microsoft.com/office/drawing/2014/main" id="{F176314B-7180-6CEC-9C57-EC9F0D24F7AF}"/>
              </a:ext>
            </a:extLst>
          </p:cNvPr>
          <p:cNvSpPr txBox="1"/>
          <p:nvPr/>
        </p:nvSpPr>
        <p:spPr>
          <a:xfrm>
            <a:off x="10146891" y="196645"/>
            <a:ext cx="1877962" cy="830997"/>
          </a:xfrm>
          <a:prstGeom prst="rect">
            <a:avLst/>
          </a:prstGeom>
          <a:noFill/>
        </p:spPr>
        <p:txBody>
          <a:bodyPr wrap="square" rtlCol="0">
            <a:spAutoFit/>
          </a:bodyPr>
          <a:lstStyle/>
          <a:p>
            <a:pPr algn="ctr"/>
            <a:r>
              <a:rPr lang="it-IT" sz="1200" dirty="0">
                <a:solidFill>
                  <a:schemeClr val="bg1"/>
                </a:solidFill>
              </a:rPr>
              <a:t>Coreografia prima di</a:t>
            </a:r>
          </a:p>
          <a:p>
            <a:pPr algn="ctr"/>
            <a:r>
              <a:rPr lang="it-IT" sz="1200" dirty="0">
                <a:solidFill>
                  <a:schemeClr val="bg1"/>
                </a:solidFill>
              </a:rPr>
              <a:t>Salernitana – Inter </a:t>
            </a:r>
          </a:p>
          <a:p>
            <a:pPr algn="ctr"/>
            <a:r>
              <a:rPr lang="it-IT" sz="1200" dirty="0">
                <a:solidFill>
                  <a:schemeClr val="bg1"/>
                </a:solidFill>
              </a:rPr>
              <a:t>30/09/2023</a:t>
            </a:r>
          </a:p>
          <a:p>
            <a:pPr algn="ctr"/>
            <a:r>
              <a:rPr lang="it-IT" sz="1200" dirty="0">
                <a:solidFill>
                  <a:schemeClr val="bg1"/>
                </a:solidFill>
              </a:rPr>
              <a:t>Curva Sud Siberiano</a:t>
            </a:r>
          </a:p>
        </p:txBody>
      </p:sp>
      <p:sp>
        <p:nvSpPr>
          <p:cNvPr id="2" name="CasellaDiTesto 1">
            <a:extLst>
              <a:ext uri="{FF2B5EF4-FFF2-40B4-BE49-F238E27FC236}">
                <a16:creationId xmlns:a16="http://schemas.microsoft.com/office/drawing/2014/main" id="{D1D2883E-53E5-D581-91C0-FB80AB58136A}"/>
              </a:ext>
            </a:extLst>
          </p:cNvPr>
          <p:cNvSpPr txBox="1"/>
          <p:nvPr/>
        </p:nvSpPr>
        <p:spPr>
          <a:xfrm>
            <a:off x="363792" y="273589"/>
            <a:ext cx="1877962" cy="338554"/>
          </a:xfrm>
          <a:prstGeom prst="rect">
            <a:avLst/>
          </a:prstGeom>
          <a:noFill/>
        </p:spPr>
        <p:txBody>
          <a:bodyPr wrap="square" rtlCol="0">
            <a:spAutoFit/>
          </a:bodyPr>
          <a:lstStyle/>
          <a:p>
            <a:pPr algn="ctr"/>
            <a:r>
              <a:rPr lang="it-IT" sz="1600" b="1" dirty="0">
                <a:solidFill>
                  <a:schemeClr val="bg1"/>
                </a:solidFill>
              </a:rPr>
              <a:t>infocana@cana.it </a:t>
            </a:r>
          </a:p>
        </p:txBody>
      </p:sp>
    </p:spTree>
    <p:extLst>
      <p:ext uri="{BB962C8B-B14F-4D97-AF65-F5344CB8AC3E}">
        <p14:creationId xmlns:p14="http://schemas.microsoft.com/office/powerpoint/2010/main" val="4184909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56D6E8C-648F-F5C4-3254-7FDDE971BBE7}"/>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8E8BF887-A12B-AE83-3F77-79542D023500}"/>
              </a:ext>
            </a:extLst>
          </p:cNvPr>
          <p:cNvSpPr txBox="1"/>
          <p:nvPr/>
        </p:nvSpPr>
        <p:spPr>
          <a:xfrm>
            <a:off x="1700980" y="272988"/>
            <a:ext cx="8790039" cy="584775"/>
          </a:xfrm>
          <a:prstGeom prst="rect">
            <a:avLst/>
          </a:prstGeom>
          <a:noFill/>
        </p:spPr>
        <p:txBody>
          <a:bodyPr wrap="square">
            <a:spAutoFit/>
          </a:bodyPr>
          <a:lstStyle/>
          <a:p>
            <a:pPr algn="ctr"/>
            <a:r>
              <a:rPr lang="it-IT" sz="3200" i="1" dirty="0">
                <a:solidFill>
                  <a:schemeClr val="bg1"/>
                </a:solidFill>
                <a:latin typeface="Abadi" panose="020B0604020104020204" pitchFamily="34" charset="0"/>
              </a:rPr>
              <a:t>L’impegno del CANA sull’inquinamento luminoso</a:t>
            </a:r>
            <a:endParaRPr lang="it-IT" sz="3200" dirty="0">
              <a:solidFill>
                <a:schemeClr val="bg1"/>
              </a:solidFill>
              <a:latin typeface="Abadi" panose="020B0604020104020204" pitchFamily="34" charset="0"/>
            </a:endParaRPr>
          </a:p>
        </p:txBody>
      </p:sp>
      <p:pic>
        <p:nvPicPr>
          <p:cNvPr id="4" name="Immagine 3">
            <a:extLst>
              <a:ext uri="{FF2B5EF4-FFF2-40B4-BE49-F238E27FC236}">
                <a16:creationId xmlns:a16="http://schemas.microsoft.com/office/drawing/2014/main" id="{D46380DF-7A92-597A-C290-0E07045897CA}"/>
              </a:ext>
            </a:extLst>
          </p:cNvPr>
          <p:cNvPicPr>
            <a:picLocks noChangeAspect="1"/>
          </p:cNvPicPr>
          <p:nvPr/>
        </p:nvPicPr>
        <p:blipFill>
          <a:blip r:embed="rId2"/>
          <a:stretch>
            <a:fillRect/>
          </a:stretch>
        </p:blipFill>
        <p:spPr>
          <a:xfrm>
            <a:off x="442536" y="1087120"/>
            <a:ext cx="4677670" cy="2739529"/>
          </a:xfrm>
          <a:prstGeom prst="rect">
            <a:avLst/>
          </a:prstGeom>
        </p:spPr>
      </p:pic>
      <p:pic>
        <p:nvPicPr>
          <p:cNvPr id="6" name="Immagine 5">
            <a:extLst>
              <a:ext uri="{FF2B5EF4-FFF2-40B4-BE49-F238E27FC236}">
                <a16:creationId xmlns:a16="http://schemas.microsoft.com/office/drawing/2014/main" id="{90BF7CB6-A3AA-A63C-8A63-9E6011B009B1}"/>
              </a:ext>
            </a:extLst>
          </p:cNvPr>
          <p:cNvPicPr>
            <a:picLocks noChangeAspect="1"/>
          </p:cNvPicPr>
          <p:nvPr/>
        </p:nvPicPr>
        <p:blipFill>
          <a:blip r:embed="rId3"/>
          <a:stretch>
            <a:fillRect/>
          </a:stretch>
        </p:blipFill>
        <p:spPr>
          <a:xfrm>
            <a:off x="299435" y="4191055"/>
            <a:ext cx="4820772" cy="2324943"/>
          </a:xfrm>
          <a:prstGeom prst="rect">
            <a:avLst/>
          </a:prstGeom>
        </p:spPr>
      </p:pic>
      <p:sp>
        <p:nvSpPr>
          <p:cNvPr id="7" name="CasellaDiTesto 6">
            <a:extLst>
              <a:ext uri="{FF2B5EF4-FFF2-40B4-BE49-F238E27FC236}">
                <a16:creationId xmlns:a16="http://schemas.microsoft.com/office/drawing/2014/main" id="{5C441905-5CEE-8C9E-E010-0E36C4732694}"/>
              </a:ext>
            </a:extLst>
          </p:cNvPr>
          <p:cNvSpPr txBox="1"/>
          <p:nvPr/>
        </p:nvSpPr>
        <p:spPr>
          <a:xfrm>
            <a:off x="5472100" y="1770249"/>
            <a:ext cx="6420465" cy="3785652"/>
          </a:xfrm>
          <a:prstGeom prst="rect">
            <a:avLst/>
          </a:prstGeom>
          <a:noFill/>
        </p:spPr>
        <p:txBody>
          <a:bodyPr wrap="square">
            <a:spAutoFit/>
          </a:bodyPr>
          <a:lstStyle/>
          <a:p>
            <a:pPr marL="342900" indent="-342900" algn="ctr">
              <a:buFont typeface="Wingdings" panose="05000000000000000000" pitchFamily="2" charset="2"/>
              <a:buChar char="Ø"/>
            </a:pPr>
            <a:r>
              <a:rPr lang="it-IT" sz="2000" dirty="0">
                <a:solidFill>
                  <a:schemeClr val="bg1"/>
                </a:solidFill>
                <a:latin typeface="Abadi" panose="020B0604020104020204" pitchFamily="34" charset="0"/>
              </a:rPr>
              <a:t>La proposta del CANA (in collaborazione con il Gruppo Astrofili Beneventani) </a:t>
            </a:r>
          </a:p>
          <a:p>
            <a:pPr algn="ctr"/>
            <a:r>
              <a:rPr lang="it-IT" sz="2000" dirty="0">
                <a:solidFill>
                  <a:schemeClr val="bg1"/>
                </a:solidFill>
                <a:latin typeface="Abadi" panose="020B0604020104020204" pitchFamily="34" charset="0"/>
              </a:rPr>
              <a:t>premiata dall’Unione Astrofili Italiani</a:t>
            </a:r>
          </a:p>
          <a:p>
            <a:pPr algn="ctr"/>
            <a:br>
              <a:rPr lang="it-IT" sz="2000" dirty="0">
                <a:solidFill>
                  <a:schemeClr val="bg1"/>
                </a:solidFill>
                <a:latin typeface="Abadi" panose="020B0604020104020204" pitchFamily="34" charset="0"/>
              </a:rPr>
            </a:br>
            <a:endParaRPr lang="it-IT" sz="2000" dirty="0">
              <a:solidFill>
                <a:schemeClr val="bg1"/>
              </a:solidFill>
              <a:latin typeface="Abadi" panose="020B0604020104020204" pitchFamily="34" charset="0"/>
            </a:endParaRPr>
          </a:p>
          <a:p>
            <a:pPr algn="ctr"/>
            <a:r>
              <a:rPr lang="it-IT" sz="2000" b="1" u="sng" dirty="0">
                <a:solidFill>
                  <a:schemeClr val="bg1"/>
                </a:solidFill>
                <a:latin typeface="Abadi" panose="020B0604020104020204" pitchFamily="34" charset="0"/>
              </a:rPr>
              <a:t>Misure dirette sul territorio di Salerno e provincia</a:t>
            </a:r>
            <a:br>
              <a:rPr lang="it-IT" sz="2000" dirty="0">
                <a:solidFill>
                  <a:schemeClr val="bg1"/>
                </a:solidFill>
                <a:latin typeface="Abadi" panose="020B0604020104020204" pitchFamily="34" charset="0"/>
              </a:rPr>
            </a:br>
            <a:endParaRPr lang="it-IT" sz="2000" dirty="0">
              <a:solidFill>
                <a:schemeClr val="bg1"/>
              </a:solidFill>
              <a:latin typeface="Abadi" panose="020B0604020104020204" pitchFamily="34" charset="0"/>
            </a:endParaRPr>
          </a:p>
          <a:p>
            <a:pPr algn="ctr"/>
            <a:r>
              <a:rPr lang="it-IT" sz="2000" dirty="0">
                <a:solidFill>
                  <a:schemeClr val="bg1"/>
                </a:solidFill>
                <a:latin typeface="Abadi" panose="020B0604020104020204" pitchFamily="34" charset="0"/>
              </a:rPr>
              <a:t>Formazione a cura di esperti del settore</a:t>
            </a:r>
            <a:br>
              <a:rPr lang="it-IT" sz="2000" dirty="0">
                <a:solidFill>
                  <a:schemeClr val="bg1"/>
                </a:solidFill>
                <a:latin typeface="Abadi" panose="020B0604020104020204" pitchFamily="34" charset="0"/>
              </a:rPr>
            </a:br>
            <a:endParaRPr lang="it-IT" sz="2000" dirty="0">
              <a:solidFill>
                <a:schemeClr val="bg1"/>
              </a:solidFill>
              <a:latin typeface="Abadi" panose="020B0604020104020204" pitchFamily="34" charset="0"/>
            </a:endParaRPr>
          </a:p>
          <a:p>
            <a:pPr algn="ctr"/>
            <a:r>
              <a:rPr lang="it-IT" sz="2000" dirty="0">
                <a:solidFill>
                  <a:schemeClr val="bg1"/>
                </a:solidFill>
                <a:latin typeface="Abadi" panose="020B0604020104020204" pitchFamily="34" charset="0"/>
              </a:rPr>
              <a:t>Collaborazione con associazioni ed enti ambientalisti</a:t>
            </a:r>
            <a:br>
              <a:rPr lang="it-IT" sz="2000" dirty="0">
                <a:solidFill>
                  <a:schemeClr val="bg1"/>
                </a:solidFill>
                <a:latin typeface="Abadi" panose="020B0604020104020204" pitchFamily="34" charset="0"/>
              </a:rPr>
            </a:br>
            <a:endParaRPr lang="it-IT" sz="2000" dirty="0">
              <a:solidFill>
                <a:schemeClr val="bg1"/>
              </a:solidFill>
              <a:latin typeface="Abadi" panose="020B0604020104020204" pitchFamily="34" charset="0"/>
            </a:endParaRPr>
          </a:p>
          <a:p>
            <a:pPr algn="ctr"/>
            <a:r>
              <a:rPr lang="it-IT" sz="2000" dirty="0">
                <a:solidFill>
                  <a:schemeClr val="bg1"/>
                </a:solidFill>
                <a:latin typeface="Abadi" panose="020B0604020104020204" pitchFamily="34" charset="0"/>
              </a:rPr>
              <a:t>Eventi divulgativi al pubblico</a:t>
            </a:r>
          </a:p>
        </p:txBody>
      </p:sp>
    </p:spTree>
    <p:extLst>
      <p:ext uri="{BB962C8B-B14F-4D97-AF65-F5344CB8AC3E}">
        <p14:creationId xmlns:p14="http://schemas.microsoft.com/office/powerpoint/2010/main" val="3225602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B2ACD15-D712-44ED-038A-B0737B472225}"/>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F7A857CB-E627-7647-0529-E0DD49EF35F9}"/>
              </a:ext>
            </a:extLst>
          </p:cNvPr>
          <p:cNvSpPr txBox="1"/>
          <p:nvPr/>
        </p:nvSpPr>
        <p:spPr>
          <a:xfrm>
            <a:off x="1700980" y="272988"/>
            <a:ext cx="8790039" cy="584775"/>
          </a:xfrm>
          <a:prstGeom prst="rect">
            <a:avLst/>
          </a:prstGeom>
          <a:noFill/>
        </p:spPr>
        <p:txBody>
          <a:bodyPr wrap="square">
            <a:spAutoFit/>
          </a:bodyPr>
          <a:lstStyle/>
          <a:p>
            <a:pPr algn="ctr"/>
            <a:r>
              <a:rPr lang="it-IT" sz="3200" i="1" dirty="0">
                <a:solidFill>
                  <a:schemeClr val="bg1"/>
                </a:solidFill>
                <a:latin typeface="Abadi" panose="020B0604020104020204" pitchFamily="34" charset="0"/>
              </a:rPr>
              <a:t>La cassetta degli attrezzi</a:t>
            </a:r>
            <a:endParaRPr lang="it-IT" sz="3200" dirty="0">
              <a:solidFill>
                <a:schemeClr val="bg1"/>
              </a:solidFill>
              <a:latin typeface="Abadi" panose="020B0604020104020204" pitchFamily="34" charset="0"/>
            </a:endParaRPr>
          </a:p>
        </p:txBody>
      </p:sp>
      <p:pic>
        <p:nvPicPr>
          <p:cNvPr id="2" name="Immagine 4">
            <a:extLst>
              <a:ext uri="{FF2B5EF4-FFF2-40B4-BE49-F238E27FC236}">
                <a16:creationId xmlns:a16="http://schemas.microsoft.com/office/drawing/2014/main" id="{EB3FF61E-D3FA-AE83-5F2B-BE4CD9440A95}"/>
              </a:ext>
            </a:extLst>
          </p:cNvPr>
          <p:cNvPicPr/>
          <p:nvPr/>
        </p:nvPicPr>
        <p:blipFill>
          <a:blip r:embed="rId2"/>
          <a:stretch/>
        </p:blipFill>
        <p:spPr>
          <a:xfrm>
            <a:off x="7498080" y="1145880"/>
            <a:ext cx="2221560" cy="2054160"/>
          </a:xfrm>
          <a:prstGeom prst="rect">
            <a:avLst/>
          </a:prstGeom>
          <a:ln w="0">
            <a:noFill/>
          </a:ln>
        </p:spPr>
      </p:pic>
      <p:pic>
        <p:nvPicPr>
          <p:cNvPr id="5" name="Immagine 8" descr="Immagine che contiene testo, dispositivo, calibro&#10;&#10;Descrizione generata automaticamente">
            <a:extLst>
              <a:ext uri="{FF2B5EF4-FFF2-40B4-BE49-F238E27FC236}">
                <a16:creationId xmlns:a16="http://schemas.microsoft.com/office/drawing/2014/main" id="{8C908D73-1987-E029-2696-D8D2DD90B8CF}"/>
              </a:ext>
            </a:extLst>
          </p:cNvPr>
          <p:cNvPicPr/>
          <p:nvPr/>
        </p:nvPicPr>
        <p:blipFill>
          <a:blip r:embed="rId3"/>
          <a:stretch/>
        </p:blipFill>
        <p:spPr>
          <a:xfrm>
            <a:off x="600120" y="1291320"/>
            <a:ext cx="2225160" cy="2225160"/>
          </a:xfrm>
          <a:prstGeom prst="rect">
            <a:avLst/>
          </a:prstGeom>
          <a:ln w="0">
            <a:noFill/>
          </a:ln>
        </p:spPr>
      </p:pic>
      <p:pic>
        <p:nvPicPr>
          <p:cNvPr id="8" name="Immagine 11">
            <a:extLst>
              <a:ext uri="{FF2B5EF4-FFF2-40B4-BE49-F238E27FC236}">
                <a16:creationId xmlns:a16="http://schemas.microsoft.com/office/drawing/2014/main" id="{8CEF1A4B-564C-F8FC-6916-8852A7CCDED4}"/>
              </a:ext>
            </a:extLst>
          </p:cNvPr>
          <p:cNvPicPr/>
          <p:nvPr/>
        </p:nvPicPr>
        <p:blipFill>
          <a:blip r:embed="rId4"/>
          <a:stretch/>
        </p:blipFill>
        <p:spPr>
          <a:xfrm>
            <a:off x="6931440" y="4303800"/>
            <a:ext cx="2788200" cy="2046600"/>
          </a:xfrm>
          <a:prstGeom prst="rect">
            <a:avLst/>
          </a:prstGeom>
          <a:ln w="0">
            <a:noFill/>
          </a:ln>
        </p:spPr>
      </p:pic>
      <p:pic>
        <p:nvPicPr>
          <p:cNvPr id="9" name="Immagine 15">
            <a:extLst>
              <a:ext uri="{FF2B5EF4-FFF2-40B4-BE49-F238E27FC236}">
                <a16:creationId xmlns:a16="http://schemas.microsoft.com/office/drawing/2014/main" id="{292AB16A-5767-AE87-86F9-756B228B8AD5}"/>
              </a:ext>
            </a:extLst>
          </p:cNvPr>
          <p:cNvPicPr/>
          <p:nvPr/>
        </p:nvPicPr>
        <p:blipFill>
          <a:blip r:embed="rId5"/>
          <a:srcRect l="18514" t="25274" r="60118" b="25827"/>
          <a:stretch/>
        </p:blipFill>
        <p:spPr>
          <a:xfrm>
            <a:off x="3689280" y="1392480"/>
            <a:ext cx="2603880" cy="3352320"/>
          </a:xfrm>
          <a:prstGeom prst="rect">
            <a:avLst/>
          </a:prstGeom>
          <a:ln w="0">
            <a:noFill/>
          </a:ln>
        </p:spPr>
      </p:pic>
      <p:sp>
        <p:nvSpPr>
          <p:cNvPr id="10" name="CasellaDiTesto 17">
            <a:extLst>
              <a:ext uri="{FF2B5EF4-FFF2-40B4-BE49-F238E27FC236}">
                <a16:creationId xmlns:a16="http://schemas.microsoft.com/office/drawing/2014/main" id="{4084B8D4-5F5C-FA45-8293-69B5522E6AF2}"/>
              </a:ext>
            </a:extLst>
          </p:cNvPr>
          <p:cNvSpPr/>
          <p:nvPr/>
        </p:nvSpPr>
        <p:spPr>
          <a:xfrm>
            <a:off x="600120" y="3657600"/>
            <a:ext cx="2399760" cy="64487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it-IT" sz="1800" b="0" u="sng" strike="noStrike" spc="-1">
                <a:solidFill>
                  <a:schemeClr val="bg1"/>
                </a:solidFill>
                <a:uFillTx/>
                <a:latin typeface="Calibri"/>
              </a:rPr>
              <a:t>Luxometro</a:t>
            </a:r>
            <a:r>
              <a:rPr lang="it-IT" sz="1800" b="0" strike="noStrike" spc="-1">
                <a:solidFill>
                  <a:schemeClr val="bg1"/>
                </a:solidFill>
                <a:latin typeface="Calibri"/>
              </a:rPr>
              <a:t> (misura del livello di luce a terra)</a:t>
            </a:r>
            <a:endParaRPr lang="en-US" sz="1800" b="0" strike="noStrike" spc="-1">
              <a:solidFill>
                <a:schemeClr val="bg1"/>
              </a:solidFill>
              <a:latin typeface="Arial"/>
            </a:endParaRPr>
          </a:p>
        </p:txBody>
      </p:sp>
      <p:sp>
        <p:nvSpPr>
          <p:cNvPr id="11" name="CasellaDiTesto 18">
            <a:extLst>
              <a:ext uri="{FF2B5EF4-FFF2-40B4-BE49-F238E27FC236}">
                <a16:creationId xmlns:a16="http://schemas.microsoft.com/office/drawing/2014/main" id="{3A9BECBB-7158-5280-E21B-3C1C82014A6A}"/>
              </a:ext>
            </a:extLst>
          </p:cNvPr>
          <p:cNvSpPr/>
          <p:nvPr/>
        </p:nvSpPr>
        <p:spPr>
          <a:xfrm>
            <a:off x="3861720" y="4956480"/>
            <a:ext cx="2090880" cy="1475873"/>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it-IT" sz="1800" b="0" u="sng" strike="noStrike" spc="-1">
                <a:solidFill>
                  <a:schemeClr val="bg1"/>
                </a:solidFill>
                <a:uFillTx/>
                <a:latin typeface="Calibri"/>
              </a:rPr>
              <a:t>Luminanzometro</a:t>
            </a:r>
            <a:r>
              <a:rPr lang="it-IT" sz="1800" b="0" strike="noStrike" spc="-1">
                <a:solidFill>
                  <a:schemeClr val="bg1"/>
                </a:solidFill>
                <a:latin typeface="Calibri"/>
              </a:rPr>
              <a:t> (misura della luce emessa da sorgenti estese, come le insegne)</a:t>
            </a:r>
            <a:endParaRPr lang="en-US" sz="1800" b="0" strike="noStrike" spc="-1">
              <a:solidFill>
                <a:schemeClr val="bg1"/>
              </a:solidFill>
              <a:latin typeface="Arial"/>
            </a:endParaRPr>
          </a:p>
        </p:txBody>
      </p:sp>
      <p:sp>
        <p:nvSpPr>
          <p:cNvPr id="12" name="CasellaDiTesto 21">
            <a:extLst>
              <a:ext uri="{FF2B5EF4-FFF2-40B4-BE49-F238E27FC236}">
                <a16:creationId xmlns:a16="http://schemas.microsoft.com/office/drawing/2014/main" id="{2BF3FE45-3696-3D17-DD05-551C932F349A}"/>
              </a:ext>
            </a:extLst>
          </p:cNvPr>
          <p:cNvSpPr/>
          <p:nvPr/>
        </p:nvSpPr>
        <p:spPr>
          <a:xfrm>
            <a:off x="6870240" y="3237120"/>
            <a:ext cx="4007880" cy="64487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it-IT" sz="1800" b="0" u="sng" strike="noStrike" spc="-1">
                <a:solidFill>
                  <a:schemeClr val="bg1"/>
                </a:solidFill>
                <a:uFillTx/>
                <a:latin typeface="Calibri"/>
              </a:rPr>
              <a:t>Inclinometro</a:t>
            </a:r>
            <a:r>
              <a:rPr lang="it-IT" sz="1800" b="0" strike="noStrike" spc="-1">
                <a:solidFill>
                  <a:schemeClr val="bg1"/>
                </a:solidFill>
                <a:latin typeface="Calibri"/>
              </a:rPr>
              <a:t> (misura dell’angolo di inclinazione di una sorgente luminosa)</a:t>
            </a:r>
            <a:endParaRPr lang="en-US" sz="1800" b="0" strike="noStrike" spc="-1">
              <a:solidFill>
                <a:schemeClr val="bg1"/>
              </a:solidFill>
              <a:latin typeface="Arial"/>
            </a:endParaRPr>
          </a:p>
        </p:txBody>
      </p:sp>
      <p:sp>
        <p:nvSpPr>
          <p:cNvPr id="13" name="CasellaDiTesto 24">
            <a:extLst>
              <a:ext uri="{FF2B5EF4-FFF2-40B4-BE49-F238E27FC236}">
                <a16:creationId xmlns:a16="http://schemas.microsoft.com/office/drawing/2014/main" id="{193632A6-7500-A783-5450-CE9F121F444B}"/>
              </a:ext>
            </a:extLst>
          </p:cNvPr>
          <p:cNvSpPr/>
          <p:nvPr/>
        </p:nvSpPr>
        <p:spPr>
          <a:xfrm>
            <a:off x="9913320" y="4679640"/>
            <a:ext cx="1930320" cy="175287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it-IT" sz="1800" b="0" u="sng" strike="noStrike" spc="-1" dirty="0" err="1">
                <a:solidFill>
                  <a:schemeClr val="bg1"/>
                </a:solidFill>
                <a:uFillTx/>
                <a:latin typeface="Calibri"/>
              </a:rPr>
              <a:t>Sky</a:t>
            </a:r>
            <a:r>
              <a:rPr lang="it-IT" sz="1800" b="0" u="sng" strike="noStrike" spc="-1" dirty="0">
                <a:solidFill>
                  <a:schemeClr val="bg1"/>
                </a:solidFill>
                <a:uFillTx/>
                <a:latin typeface="Calibri"/>
              </a:rPr>
              <a:t> Quality </a:t>
            </a:r>
            <a:r>
              <a:rPr lang="it-IT" sz="1800" b="0" u="sng" strike="noStrike" spc="-1" dirty="0" err="1">
                <a:solidFill>
                  <a:schemeClr val="bg1"/>
                </a:solidFill>
                <a:uFillTx/>
                <a:latin typeface="Calibri"/>
              </a:rPr>
              <a:t>Meter</a:t>
            </a:r>
            <a:r>
              <a:rPr lang="it-IT" sz="1800" b="0" strike="noStrike" spc="-1" dirty="0">
                <a:solidFill>
                  <a:schemeClr val="bg1"/>
                </a:solidFill>
                <a:latin typeface="Calibri"/>
              </a:rPr>
              <a:t> (misura della luminosità del cielo notturno – in magnitudini nel «visibile»)</a:t>
            </a:r>
            <a:endParaRPr lang="en-US" sz="1800" b="0" strike="noStrike" spc="-1" dirty="0">
              <a:solidFill>
                <a:schemeClr val="bg1"/>
              </a:solidFill>
              <a:latin typeface="Arial"/>
            </a:endParaRPr>
          </a:p>
        </p:txBody>
      </p:sp>
      <p:sp>
        <p:nvSpPr>
          <p:cNvPr id="14" name="CasellaDiTesto 26">
            <a:extLst>
              <a:ext uri="{FF2B5EF4-FFF2-40B4-BE49-F238E27FC236}">
                <a16:creationId xmlns:a16="http://schemas.microsoft.com/office/drawing/2014/main" id="{E4F02479-8B84-0C8D-C929-855623E524C3}"/>
              </a:ext>
            </a:extLst>
          </p:cNvPr>
          <p:cNvSpPr/>
          <p:nvPr/>
        </p:nvSpPr>
        <p:spPr>
          <a:xfrm>
            <a:off x="386277" y="6004080"/>
            <a:ext cx="2663280" cy="521766"/>
          </a:xfrm>
          <a:prstGeom prst="rect">
            <a:avLst/>
          </a:prstGeom>
          <a:noFill/>
          <a:ln w="0">
            <a:solidFill>
              <a:srgbClr val="000000"/>
            </a:solid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it-IT" sz="1400" b="0" i="1" strike="noStrike" spc="-1" dirty="0">
                <a:solidFill>
                  <a:schemeClr val="bg1"/>
                </a:solidFill>
                <a:latin typeface="Calibri"/>
              </a:rPr>
              <a:t>Incontro di formazione da programmare con Mario Di Sora</a:t>
            </a:r>
            <a:endParaRPr lang="en-US" sz="1400" b="0" strike="noStrike" spc="-1" dirty="0">
              <a:solidFill>
                <a:schemeClr val="bg1"/>
              </a:solidFill>
              <a:latin typeface="Arial"/>
            </a:endParaRPr>
          </a:p>
        </p:txBody>
      </p:sp>
      <p:cxnSp>
        <p:nvCxnSpPr>
          <p:cNvPr id="16" name="Connettore 2 15">
            <a:extLst>
              <a:ext uri="{FF2B5EF4-FFF2-40B4-BE49-F238E27FC236}">
                <a16:creationId xmlns:a16="http://schemas.microsoft.com/office/drawing/2014/main" id="{042C0879-7F9F-A4D1-81EF-146C5A370FC9}"/>
              </a:ext>
            </a:extLst>
          </p:cNvPr>
          <p:cNvCxnSpPr/>
          <p:nvPr/>
        </p:nvCxnSpPr>
        <p:spPr>
          <a:xfrm flipH="1">
            <a:off x="10830910" y="2615381"/>
            <a:ext cx="481780" cy="2084438"/>
          </a:xfrm>
          <a:prstGeom prst="straightConnector1">
            <a:avLst/>
          </a:prstGeom>
          <a:ln w="76200">
            <a:solidFill>
              <a:srgbClr val="FF00FF"/>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8550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AAD7D-E5C2-8BEA-04EA-51E0E00F4D24}"/>
            </a:ext>
          </a:extLst>
        </p:cNvPr>
        <p:cNvGrpSpPr/>
        <p:nvPr/>
      </p:nvGrpSpPr>
      <p:grpSpPr>
        <a:xfrm>
          <a:off x="0" y="0"/>
          <a:ext cx="0" cy="0"/>
          <a:chOff x="0" y="0"/>
          <a:chExt cx="0" cy="0"/>
        </a:xfrm>
      </p:grpSpPr>
      <p:sp>
        <p:nvSpPr>
          <p:cNvPr id="15" name="Rettangolo 14">
            <a:extLst>
              <a:ext uri="{FF2B5EF4-FFF2-40B4-BE49-F238E27FC236}">
                <a16:creationId xmlns:a16="http://schemas.microsoft.com/office/drawing/2014/main" id="{0BC0BD3E-EC44-6CF5-132B-4F7FF6E11633}"/>
              </a:ext>
            </a:extLst>
          </p:cNvPr>
          <p:cNvSpPr/>
          <p:nvPr/>
        </p:nvSpPr>
        <p:spPr>
          <a:xfrm>
            <a:off x="7145408" y="314488"/>
            <a:ext cx="4695857" cy="1754326"/>
          </a:xfrm>
          <a:prstGeom prst="rect">
            <a:avLst/>
          </a:prstGeom>
          <a:noFill/>
        </p:spPr>
        <p:txBody>
          <a:bodyPr wrap="square" lIns="91440" tIns="45720" rIns="91440" bIns="45720">
            <a:spAutoFit/>
          </a:bodyPr>
          <a:lstStyle/>
          <a:p>
            <a:pPr algn="ctr"/>
            <a:r>
              <a:rPr lang="it-IT" sz="5400" b="0" cap="none" spc="0" dirty="0">
                <a:ln w="0"/>
                <a:solidFill>
                  <a:schemeClr val="tx1"/>
                </a:solidFill>
                <a:effectLst>
                  <a:outerShdw blurRad="38100" dist="19050" dir="2700000" algn="tl" rotWithShape="0">
                    <a:schemeClr val="dk1">
                      <a:alpha val="40000"/>
                    </a:schemeClr>
                  </a:outerShdw>
                </a:effectLst>
              </a:rPr>
              <a:t>Le misure effettuate</a:t>
            </a:r>
          </a:p>
        </p:txBody>
      </p:sp>
      <p:sp>
        <p:nvSpPr>
          <p:cNvPr id="16" name="CasellaDiTesto 15">
            <a:extLst>
              <a:ext uri="{FF2B5EF4-FFF2-40B4-BE49-F238E27FC236}">
                <a16:creationId xmlns:a16="http://schemas.microsoft.com/office/drawing/2014/main" id="{975C6DEA-AEC2-0257-F50D-F92DC348EA48}"/>
              </a:ext>
            </a:extLst>
          </p:cNvPr>
          <p:cNvSpPr txBox="1"/>
          <p:nvPr/>
        </p:nvSpPr>
        <p:spPr>
          <a:xfrm>
            <a:off x="7233898" y="2330688"/>
            <a:ext cx="4695858" cy="3785652"/>
          </a:xfrm>
          <a:prstGeom prst="rect">
            <a:avLst/>
          </a:prstGeom>
          <a:noFill/>
        </p:spPr>
        <p:txBody>
          <a:bodyPr wrap="square">
            <a:spAutoFit/>
          </a:bodyPr>
          <a:lstStyle/>
          <a:p>
            <a:pPr algn="ctr"/>
            <a:r>
              <a:rPr lang="it-IT" sz="2000" dirty="0">
                <a:latin typeface="Abadi" panose="020B0604020104020204" pitchFamily="34" charset="0"/>
              </a:rPr>
              <a:t>Tra il 19-12-2022 ed il 30-10-2024</a:t>
            </a:r>
          </a:p>
          <a:p>
            <a:pPr algn="ctr"/>
            <a:endParaRPr lang="it-IT" sz="2000" dirty="0">
              <a:latin typeface="Abadi" panose="020B0604020104020204" pitchFamily="34" charset="0"/>
            </a:endParaRPr>
          </a:p>
          <a:p>
            <a:pPr algn="ctr"/>
            <a:r>
              <a:rPr lang="it-IT" sz="2000" dirty="0">
                <a:latin typeface="Abadi" panose="020B0604020104020204" pitchFamily="34" charset="0"/>
              </a:rPr>
              <a:t>55 località diverse in provincia di Salerno</a:t>
            </a:r>
          </a:p>
          <a:p>
            <a:pPr algn="ctr"/>
            <a:endParaRPr lang="it-IT" sz="2000" dirty="0">
              <a:latin typeface="Abadi" panose="020B0604020104020204" pitchFamily="34" charset="0"/>
            </a:endParaRPr>
          </a:p>
          <a:p>
            <a:pPr algn="ctr"/>
            <a:r>
              <a:rPr lang="it-IT" sz="2000" dirty="0">
                <a:latin typeface="Abadi" panose="020B0604020104020204" pitchFamily="34" charset="0"/>
              </a:rPr>
              <a:t>660 misurazioni in totale </a:t>
            </a:r>
          </a:p>
          <a:p>
            <a:pPr algn="ctr"/>
            <a:r>
              <a:rPr lang="it-IT" sz="2000" dirty="0">
                <a:latin typeface="Abadi" panose="020B0604020104020204" pitchFamily="34" charset="0"/>
              </a:rPr>
              <a:t>(per ogni località, 3 serie da 4)</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NOTA: sono state effettuate misure anche a Castelgrande </a:t>
            </a:r>
          </a:p>
          <a:p>
            <a:pPr algn="ctr"/>
            <a:r>
              <a:rPr lang="it-IT" sz="2000" dirty="0">
                <a:latin typeface="Abadi" panose="020B0604020104020204" pitchFamily="34" charset="0"/>
              </a:rPr>
              <a:t>(località Osservatorio T11)</a:t>
            </a:r>
          </a:p>
        </p:txBody>
      </p:sp>
      <p:pic>
        <p:nvPicPr>
          <p:cNvPr id="9" name="Immagine 8" descr="Immagine che contiene mappa, testo, atlante, schermata&#10;&#10;Descrizione generata automaticamente">
            <a:extLst>
              <a:ext uri="{FF2B5EF4-FFF2-40B4-BE49-F238E27FC236}">
                <a16:creationId xmlns:a16="http://schemas.microsoft.com/office/drawing/2014/main" id="{0B197A5B-2010-2795-0981-9AF0DD8AA9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958" y="679990"/>
            <a:ext cx="6136138" cy="5579299"/>
          </a:xfrm>
          <a:prstGeom prst="rect">
            <a:avLst/>
          </a:prstGeom>
        </p:spPr>
      </p:pic>
      <p:cxnSp>
        <p:nvCxnSpPr>
          <p:cNvPr id="11" name="Connettore 2 10">
            <a:extLst>
              <a:ext uri="{FF2B5EF4-FFF2-40B4-BE49-F238E27FC236}">
                <a16:creationId xmlns:a16="http://schemas.microsoft.com/office/drawing/2014/main" id="{91B19140-30E1-9E3E-5180-DCBF0B89BD11}"/>
              </a:ext>
            </a:extLst>
          </p:cNvPr>
          <p:cNvCxnSpPr/>
          <p:nvPr/>
        </p:nvCxnSpPr>
        <p:spPr>
          <a:xfrm flipH="1" flipV="1">
            <a:off x="5447071" y="1337187"/>
            <a:ext cx="1887794" cy="3746090"/>
          </a:xfrm>
          <a:prstGeom prst="straightConnector1">
            <a:avLst/>
          </a:prstGeom>
          <a:ln w="76200">
            <a:solidFill>
              <a:srgbClr val="FF00FF"/>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2806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0678BB-BD32-0E1F-D7E6-1B95C2B18A3D}"/>
            </a:ext>
          </a:extLst>
        </p:cNvPr>
        <p:cNvGrpSpPr/>
        <p:nvPr/>
      </p:nvGrpSpPr>
      <p:grpSpPr>
        <a:xfrm>
          <a:off x="0" y="0"/>
          <a:ext cx="0" cy="0"/>
          <a:chOff x="0" y="0"/>
          <a:chExt cx="0" cy="0"/>
        </a:xfrm>
      </p:grpSpPr>
      <p:sp>
        <p:nvSpPr>
          <p:cNvPr id="12" name="Rettangolo 11">
            <a:extLst>
              <a:ext uri="{FF2B5EF4-FFF2-40B4-BE49-F238E27FC236}">
                <a16:creationId xmlns:a16="http://schemas.microsoft.com/office/drawing/2014/main" id="{6E35D9AF-C7DE-F0B7-4116-48550E9CB8D6}"/>
              </a:ext>
            </a:extLst>
          </p:cNvPr>
          <p:cNvSpPr/>
          <p:nvPr/>
        </p:nvSpPr>
        <p:spPr>
          <a:xfrm>
            <a:off x="7399095" y="383314"/>
            <a:ext cx="4695857" cy="5909310"/>
          </a:xfrm>
          <a:prstGeom prst="rect">
            <a:avLst/>
          </a:prstGeom>
          <a:noFill/>
        </p:spPr>
        <p:txBody>
          <a:bodyPr wrap="square" lIns="91440" tIns="45720" rIns="91440" bIns="45720">
            <a:spAutoFit/>
          </a:bodyPr>
          <a:lstStyle/>
          <a:p>
            <a:pPr algn="ctr"/>
            <a:r>
              <a:rPr lang="it-IT" sz="5400" b="0" cap="none" spc="0" dirty="0">
                <a:ln w="0"/>
                <a:solidFill>
                  <a:schemeClr val="tx1"/>
                </a:solidFill>
                <a:effectLst>
                  <a:outerShdw blurRad="38100" dist="19050" dir="2700000" algn="tl" rotWithShape="0">
                    <a:schemeClr val="dk1">
                      <a:alpha val="40000"/>
                    </a:schemeClr>
                  </a:outerShdw>
                </a:effectLst>
              </a:rPr>
              <a:t>Mappa inquinamento luminoso</a:t>
            </a:r>
          </a:p>
          <a:p>
            <a:pPr algn="ctr"/>
            <a:r>
              <a:rPr lang="it-IT" sz="5400" dirty="0">
                <a:ln w="0"/>
                <a:effectLst>
                  <a:outerShdw blurRad="38100" dist="19050" dir="2700000" algn="tl" rotWithShape="0">
                    <a:schemeClr val="dk1">
                      <a:alpha val="40000"/>
                    </a:schemeClr>
                  </a:outerShdw>
                </a:effectLst>
              </a:rPr>
              <a:t>2022-2024</a:t>
            </a:r>
          </a:p>
          <a:p>
            <a:pPr algn="ctr"/>
            <a:endParaRPr lang="it-IT" sz="5400" dirty="0">
              <a:ln w="0"/>
              <a:effectLst>
                <a:outerShdw blurRad="38100" dist="19050" dir="2700000" algn="tl" rotWithShape="0">
                  <a:schemeClr val="dk1">
                    <a:alpha val="40000"/>
                  </a:schemeClr>
                </a:outerShdw>
              </a:effectLst>
            </a:endParaRPr>
          </a:p>
          <a:p>
            <a:pPr algn="ctr"/>
            <a:r>
              <a:rPr lang="it-IT" sz="5400" b="0" cap="none" spc="0" dirty="0">
                <a:ln w="0"/>
                <a:solidFill>
                  <a:schemeClr val="tx1"/>
                </a:solidFill>
                <a:effectLst>
                  <a:outerShdw blurRad="38100" dist="19050" dir="2700000" algn="tl" rotWithShape="0">
                    <a:schemeClr val="dk1">
                      <a:alpha val="40000"/>
                    </a:schemeClr>
                  </a:outerShdw>
                </a:effectLst>
              </a:rPr>
              <a:t>Salerno e provincia</a:t>
            </a:r>
          </a:p>
        </p:txBody>
      </p:sp>
      <p:pic>
        <p:nvPicPr>
          <p:cNvPr id="3" name="Elemento grafico 2">
            <a:extLst>
              <a:ext uri="{FF2B5EF4-FFF2-40B4-BE49-F238E27FC236}">
                <a16:creationId xmlns:a16="http://schemas.microsoft.com/office/drawing/2014/main" id="{5A98938E-3DF7-4160-560C-B922BBB9A1E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2519" y="427985"/>
            <a:ext cx="7134899" cy="5864639"/>
          </a:xfrm>
          <a:prstGeom prst="rect">
            <a:avLst/>
          </a:prstGeom>
        </p:spPr>
      </p:pic>
    </p:spTree>
    <p:extLst>
      <p:ext uri="{BB962C8B-B14F-4D97-AF65-F5344CB8AC3E}">
        <p14:creationId xmlns:p14="http://schemas.microsoft.com/office/powerpoint/2010/main" val="2292358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464FFD-3EAB-0130-52CB-A71980E6F0E6}"/>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D1B44F8F-D818-0119-9691-56E8E0D88855}"/>
              </a:ext>
            </a:extLst>
          </p:cNvPr>
          <p:cNvSpPr/>
          <p:nvPr/>
        </p:nvSpPr>
        <p:spPr>
          <a:xfrm>
            <a:off x="7496143" y="196501"/>
            <a:ext cx="4695857" cy="769441"/>
          </a:xfrm>
          <a:prstGeom prst="rect">
            <a:avLst/>
          </a:prstGeom>
          <a:noFill/>
        </p:spPr>
        <p:txBody>
          <a:bodyPr wrap="square" lIns="91440" tIns="45720" rIns="91440" bIns="45720">
            <a:spAutoFit/>
          </a:bodyPr>
          <a:lstStyle/>
          <a:p>
            <a:pPr algn="ctr"/>
            <a:r>
              <a:rPr lang="it-IT" sz="4400" b="0" cap="none" spc="0" dirty="0">
                <a:ln w="0"/>
                <a:solidFill>
                  <a:schemeClr val="tx1"/>
                </a:solidFill>
                <a:effectLst>
                  <a:outerShdw blurRad="38100" dist="19050" dir="2700000" algn="tl" rotWithShape="0">
                    <a:schemeClr val="dk1">
                      <a:alpha val="40000"/>
                    </a:schemeClr>
                  </a:outerShdw>
                </a:effectLst>
              </a:rPr>
              <a:t>Qualche numero</a:t>
            </a:r>
          </a:p>
        </p:txBody>
      </p:sp>
      <p:sp>
        <p:nvSpPr>
          <p:cNvPr id="3" name="CasellaDiTesto 2">
            <a:extLst>
              <a:ext uri="{FF2B5EF4-FFF2-40B4-BE49-F238E27FC236}">
                <a16:creationId xmlns:a16="http://schemas.microsoft.com/office/drawing/2014/main" id="{28144FF7-2DA1-5975-46CF-E441FB96F0AC}"/>
              </a:ext>
            </a:extLst>
          </p:cNvPr>
          <p:cNvSpPr txBox="1"/>
          <p:nvPr/>
        </p:nvSpPr>
        <p:spPr>
          <a:xfrm>
            <a:off x="7508525" y="965942"/>
            <a:ext cx="4695858" cy="3785652"/>
          </a:xfrm>
          <a:prstGeom prst="rect">
            <a:avLst/>
          </a:prstGeom>
          <a:noFill/>
        </p:spPr>
        <p:txBody>
          <a:bodyPr wrap="square">
            <a:spAutoFit/>
          </a:bodyPr>
          <a:lstStyle/>
          <a:p>
            <a:pPr algn="ctr"/>
            <a:r>
              <a:rPr lang="it-IT" sz="2000" dirty="0">
                <a:latin typeface="Abadi" panose="020B0604020104020204" pitchFamily="34" charset="0"/>
              </a:rPr>
              <a:t>Valore peggiore di magnitudine:</a:t>
            </a:r>
          </a:p>
          <a:p>
            <a:pPr algn="ctr"/>
            <a:r>
              <a:rPr lang="it-IT" sz="2000" dirty="0">
                <a:highlight>
                  <a:srgbClr val="FF0000"/>
                </a:highlight>
                <a:latin typeface="Abadi" panose="020B0604020104020204" pitchFamily="34" charset="0"/>
              </a:rPr>
              <a:t>16,19 </a:t>
            </a:r>
            <a:r>
              <a:rPr lang="it-IT" sz="2000" dirty="0" err="1">
                <a:highlight>
                  <a:srgbClr val="FF0000"/>
                </a:highlight>
                <a:latin typeface="Abadi" panose="020B0604020104020204" pitchFamily="34" charset="0"/>
              </a:rPr>
              <a:t>mag</a:t>
            </a:r>
            <a:r>
              <a:rPr lang="it-IT" sz="2000" dirty="0">
                <a:highlight>
                  <a:srgbClr val="FF0000"/>
                </a:highlight>
                <a:latin typeface="Abadi" panose="020B0604020104020204" pitchFamily="34" charset="0"/>
              </a:rPr>
              <a:t>/arcsec^2 (SQM-band) </a:t>
            </a:r>
          </a:p>
          <a:p>
            <a:pPr algn="ctr"/>
            <a:r>
              <a:rPr lang="it-IT" sz="2000" dirty="0">
                <a:highlight>
                  <a:srgbClr val="FF0000"/>
                </a:highlight>
                <a:latin typeface="Abadi" panose="020B0604020104020204" pitchFamily="34" charset="0"/>
              </a:rPr>
              <a:t>presso Eboli (SA)</a:t>
            </a:r>
          </a:p>
          <a:p>
            <a:pPr algn="ctr"/>
            <a:endParaRPr lang="it-IT" sz="2000" dirty="0">
              <a:latin typeface="Abadi" panose="020B0604020104020204" pitchFamily="34" charset="0"/>
            </a:endParaRPr>
          </a:p>
          <a:p>
            <a:pPr algn="ctr"/>
            <a:r>
              <a:rPr lang="it-IT" sz="2000" dirty="0">
                <a:latin typeface="Abadi" panose="020B0604020104020204" pitchFamily="34" charset="0"/>
              </a:rPr>
              <a:t>Valore migliore(*) di magnitudine:</a:t>
            </a:r>
          </a:p>
          <a:p>
            <a:pPr algn="ctr"/>
            <a:r>
              <a:rPr lang="it-IT" sz="2000" dirty="0">
                <a:highlight>
                  <a:srgbClr val="00FFFF"/>
                </a:highlight>
                <a:latin typeface="Abadi" panose="020B0604020104020204" pitchFamily="34" charset="0"/>
              </a:rPr>
              <a:t>20,43 </a:t>
            </a:r>
            <a:r>
              <a:rPr lang="it-IT" sz="2000" dirty="0" err="1">
                <a:highlight>
                  <a:srgbClr val="00FFFF"/>
                </a:highlight>
                <a:latin typeface="Abadi" panose="020B0604020104020204" pitchFamily="34" charset="0"/>
              </a:rPr>
              <a:t>mag</a:t>
            </a:r>
            <a:r>
              <a:rPr lang="it-IT" sz="2000" dirty="0">
                <a:highlight>
                  <a:srgbClr val="00FFFF"/>
                </a:highlight>
                <a:latin typeface="Abadi" panose="020B0604020104020204" pitchFamily="34" charset="0"/>
              </a:rPr>
              <a:t>/arcsec^2 (SQM-band)</a:t>
            </a:r>
          </a:p>
          <a:p>
            <a:pPr algn="ctr"/>
            <a:r>
              <a:rPr lang="it-IT" sz="2000" dirty="0">
                <a:highlight>
                  <a:srgbClr val="00FFFF"/>
                </a:highlight>
                <a:latin typeface="Abadi" panose="020B0604020104020204" pitchFamily="34" charset="0"/>
              </a:rPr>
              <a:t>presso Pisciotta (SA) </a:t>
            </a:r>
          </a:p>
          <a:p>
            <a:pPr algn="ctr"/>
            <a:endParaRPr lang="it-IT" sz="2000" dirty="0">
              <a:latin typeface="Abadi" panose="020B0604020104020204" pitchFamily="34" charset="0"/>
            </a:endParaRPr>
          </a:p>
          <a:p>
            <a:pPr algn="ctr"/>
            <a:r>
              <a:rPr lang="it-IT" sz="2000" dirty="0">
                <a:latin typeface="Abadi" panose="020B0604020104020204" pitchFamily="34" charset="0"/>
              </a:rPr>
              <a:t>Media sulla provincia(*):</a:t>
            </a:r>
          </a:p>
          <a:p>
            <a:pPr algn="ctr"/>
            <a:r>
              <a:rPr lang="it-IT" sz="2000" dirty="0">
                <a:highlight>
                  <a:srgbClr val="FFFF00"/>
                </a:highlight>
                <a:latin typeface="Abadi" panose="020B0604020104020204" pitchFamily="34" charset="0"/>
              </a:rPr>
              <a:t>18,97 </a:t>
            </a:r>
            <a:r>
              <a:rPr lang="it-IT" sz="2000" dirty="0" err="1">
                <a:highlight>
                  <a:srgbClr val="FFFF00"/>
                </a:highlight>
                <a:latin typeface="Abadi" panose="020B0604020104020204" pitchFamily="34" charset="0"/>
              </a:rPr>
              <a:t>mag</a:t>
            </a:r>
            <a:r>
              <a:rPr lang="it-IT" sz="2000" dirty="0">
                <a:highlight>
                  <a:srgbClr val="FFFF00"/>
                </a:highlight>
                <a:latin typeface="Abadi" panose="020B0604020104020204" pitchFamily="34" charset="0"/>
              </a:rPr>
              <a:t>/arcsec^2 (SQM-band)</a:t>
            </a:r>
          </a:p>
          <a:p>
            <a:pPr algn="ctr"/>
            <a:endParaRPr lang="it-IT" sz="2000" dirty="0">
              <a:latin typeface="Abadi" panose="020B0604020104020204" pitchFamily="34" charset="0"/>
            </a:endParaRPr>
          </a:p>
          <a:p>
            <a:pPr algn="ctr"/>
            <a:r>
              <a:rPr lang="it-IT" sz="2000" dirty="0">
                <a:latin typeface="Abadi" panose="020B0604020104020204" pitchFamily="34" charset="0"/>
              </a:rPr>
              <a:t>(*)escludendo Castelgrande</a:t>
            </a:r>
          </a:p>
        </p:txBody>
      </p:sp>
      <p:pic>
        <p:nvPicPr>
          <p:cNvPr id="5" name="Immagine 4">
            <a:extLst>
              <a:ext uri="{FF2B5EF4-FFF2-40B4-BE49-F238E27FC236}">
                <a16:creationId xmlns:a16="http://schemas.microsoft.com/office/drawing/2014/main" id="{AD93C63B-9B21-26E5-EA2F-4E283AD3BEC8}"/>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055F16B0-2850-BA77-D044-502EDEC4E280}"/>
              </a:ext>
            </a:extLst>
          </p:cNvPr>
          <p:cNvCxnSpPr/>
          <p:nvPr/>
        </p:nvCxnSpPr>
        <p:spPr>
          <a:xfrm>
            <a:off x="7724949" y="5220931"/>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1C0FF571-291A-493F-AB56-F8BFC0D7EC35}"/>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4" name="Elemento grafico 3">
            <a:extLst>
              <a:ext uri="{FF2B5EF4-FFF2-40B4-BE49-F238E27FC236}">
                <a16:creationId xmlns:a16="http://schemas.microsoft.com/office/drawing/2014/main" id="{81BCBBA1-5AE6-B967-F318-EF4225E99E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2519" y="427985"/>
            <a:ext cx="7134899" cy="5864639"/>
          </a:xfrm>
          <a:prstGeom prst="rect">
            <a:avLst/>
          </a:prstGeom>
        </p:spPr>
      </p:pic>
    </p:spTree>
    <p:extLst>
      <p:ext uri="{BB962C8B-B14F-4D97-AF65-F5344CB8AC3E}">
        <p14:creationId xmlns:p14="http://schemas.microsoft.com/office/powerpoint/2010/main" val="4098620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CA36C-1936-25E5-AFEC-C5D4A3E111ED}"/>
            </a:ext>
          </a:extLst>
        </p:cNvPr>
        <p:cNvGrpSpPr/>
        <p:nvPr/>
      </p:nvGrpSpPr>
      <p:grpSpPr>
        <a:xfrm>
          <a:off x="0" y="0"/>
          <a:ext cx="0" cy="0"/>
          <a:chOff x="0" y="0"/>
          <a:chExt cx="0" cy="0"/>
        </a:xfrm>
      </p:grpSpPr>
      <p:sp>
        <p:nvSpPr>
          <p:cNvPr id="2" name="Rettangolo 1">
            <a:extLst>
              <a:ext uri="{FF2B5EF4-FFF2-40B4-BE49-F238E27FC236}">
                <a16:creationId xmlns:a16="http://schemas.microsoft.com/office/drawing/2014/main" id="{BDEE15E7-EB17-CD63-015C-1D0DF47CD3CC}"/>
              </a:ext>
            </a:extLst>
          </p:cNvPr>
          <p:cNvSpPr/>
          <p:nvPr/>
        </p:nvSpPr>
        <p:spPr>
          <a:xfrm>
            <a:off x="7496143" y="196501"/>
            <a:ext cx="4695857" cy="1446550"/>
          </a:xfrm>
          <a:prstGeom prst="rect">
            <a:avLst/>
          </a:prstGeom>
          <a:noFill/>
        </p:spPr>
        <p:txBody>
          <a:bodyPr wrap="square" lIns="91440" tIns="45720" rIns="91440" bIns="45720">
            <a:spAutoFit/>
          </a:bodyPr>
          <a:lstStyle/>
          <a:p>
            <a:pPr algn="ctr"/>
            <a:r>
              <a:rPr lang="it-IT" sz="4400" dirty="0">
                <a:ln w="0"/>
                <a:effectLst>
                  <a:outerShdw blurRad="38100" dist="19050" dir="2700000" algn="tl" rotWithShape="0">
                    <a:schemeClr val="dk1">
                      <a:alpha val="40000"/>
                    </a:schemeClr>
                  </a:outerShdw>
                </a:effectLst>
              </a:rPr>
              <a:t>Agro-Nocerino-Sarnese</a:t>
            </a:r>
            <a:endParaRPr lang="it-IT" sz="4400" b="0" cap="none" spc="0" dirty="0">
              <a:ln w="0"/>
              <a:solidFill>
                <a:schemeClr val="tx1"/>
              </a:solidFill>
              <a:effectLst>
                <a:outerShdw blurRad="38100" dist="19050" dir="2700000" algn="tl" rotWithShape="0">
                  <a:schemeClr val="dk1">
                    <a:alpha val="40000"/>
                  </a:schemeClr>
                </a:outerShdw>
              </a:effectLst>
            </a:endParaRPr>
          </a:p>
        </p:txBody>
      </p:sp>
      <p:sp>
        <p:nvSpPr>
          <p:cNvPr id="3" name="CasellaDiTesto 2">
            <a:extLst>
              <a:ext uri="{FF2B5EF4-FFF2-40B4-BE49-F238E27FC236}">
                <a16:creationId xmlns:a16="http://schemas.microsoft.com/office/drawing/2014/main" id="{D67AA9B5-129C-62E3-C1E1-2D181DF71C8E}"/>
              </a:ext>
            </a:extLst>
          </p:cNvPr>
          <p:cNvSpPr txBox="1"/>
          <p:nvPr/>
        </p:nvSpPr>
        <p:spPr>
          <a:xfrm>
            <a:off x="7508525" y="1637901"/>
            <a:ext cx="4695858" cy="2246769"/>
          </a:xfrm>
          <a:prstGeom prst="rect">
            <a:avLst/>
          </a:prstGeom>
          <a:noFill/>
        </p:spPr>
        <p:txBody>
          <a:bodyPr wrap="square">
            <a:spAutoFit/>
          </a:bodyPr>
          <a:lstStyle/>
          <a:p>
            <a:pPr algn="ctr"/>
            <a:endParaRPr lang="it-IT" sz="2000" dirty="0">
              <a:latin typeface="Abadi" panose="020B0604020104020204" pitchFamily="34" charset="0"/>
            </a:endParaRPr>
          </a:p>
          <a:p>
            <a:pPr algn="ctr"/>
            <a:r>
              <a:rPr lang="it-IT" sz="2000" dirty="0">
                <a:latin typeface="Abadi" panose="020B0604020104020204" pitchFamily="34" charset="0"/>
              </a:rPr>
              <a:t>Castel San Giorgio, Sarno, Scafati, Angri, Pagani, Nocera Inferiore, </a:t>
            </a:r>
          </a:p>
          <a:p>
            <a:pPr algn="ctr"/>
            <a:endParaRPr lang="it-IT" sz="2000" dirty="0">
              <a:latin typeface="Abadi" panose="020B0604020104020204" pitchFamily="34" charset="0"/>
            </a:endParaRPr>
          </a:p>
          <a:p>
            <a:pPr algn="ctr"/>
            <a:endParaRPr lang="it-IT" sz="2000" dirty="0">
              <a:latin typeface="Abadi" panose="020B0604020104020204" pitchFamily="34" charset="0"/>
            </a:endParaRPr>
          </a:p>
          <a:p>
            <a:pPr algn="ctr"/>
            <a:r>
              <a:rPr lang="it-IT" sz="2000" dirty="0">
                <a:latin typeface="Abadi" panose="020B0604020104020204" pitchFamily="34" charset="0"/>
              </a:rPr>
              <a:t>Media sulla zona:</a:t>
            </a:r>
          </a:p>
          <a:p>
            <a:pPr algn="ctr"/>
            <a:r>
              <a:rPr lang="it-IT" sz="2000" dirty="0">
                <a:latin typeface="Abadi" panose="020B0604020104020204" pitchFamily="34" charset="0"/>
              </a:rPr>
              <a:t>18,17 </a:t>
            </a:r>
            <a:r>
              <a:rPr lang="it-IT" sz="2000" dirty="0" err="1">
                <a:latin typeface="Abadi" panose="020B0604020104020204" pitchFamily="34" charset="0"/>
              </a:rPr>
              <a:t>mag</a:t>
            </a:r>
            <a:r>
              <a:rPr lang="it-IT" sz="2000" dirty="0">
                <a:latin typeface="Abadi" panose="020B0604020104020204" pitchFamily="34" charset="0"/>
              </a:rPr>
              <a:t>/arcsec^2 (SQM-band)</a:t>
            </a:r>
          </a:p>
        </p:txBody>
      </p:sp>
      <p:pic>
        <p:nvPicPr>
          <p:cNvPr id="5" name="Immagine 4">
            <a:extLst>
              <a:ext uri="{FF2B5EF4-FFF2-40B4-BE49-F238E27FC236}">
                <a16:creationId xmlns:a16="http://schemas.microsoft.com/office/drawing/2014/main" id="{9384D01F-5CD4-59E0-85CE-E23A9E11E549}"/>
              </a:ext>
            </a:extLst>
          </p:cNvPr>
          <p:cNvPicPr>
            <a:picLocks noChangeAspect="1"/>
          </p:cNvPicPr>
          <p:nvPr/>
        </p:nvPicPr>
        <p:blipFill>
          <a:blip r:embed="rId2"/>
          <a:stretch>
            <a:fillRect/>
          </a:stretch>
        </p:blipFill>
        <p:spPr>
          <a:xfrm>
            <a:off x="8290304" y="4911460"/>
            <a:ext cx="3575080" cy="1750039"/>
          </a:xfrm>
          <a:prstGeom prst="rect">
            <a:avLst/>
          </a:prstGeom>
        </p:spPr>
      </p:pic>
      <p:cxnSp>
        <p:nvCxnSpPr>
          <p:cNvPr id="7" name="Connettore 2 6">
            <a:extLst>
              <a:ext uri="{FF2B5EF4-FFF2-40B4-BE49-F238E27FC236}">
                <a16:creationId xmlns:a16="http://schemas.microsoft.com/office/drawing/2014/main" id="{C81BBB62-6C56-F71B-AF0E-D9D763EFB154}"/>
              </a:ext>
            </a:extLst>
          </p:cNvPr>
          <p:cNvCxnSpPr/>
          <p:nvPr/>
        </p:nvCxnSpPr>
        <p:spPr>
          <a:xfrm>
            <a:off x="7715117" y="5211098"/>
            <a:ext cx="678425" cy="0"/>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9" name="CasellaDiTesto 8">
            <a:extLst>
              <a:ext uri="{FF2B5EF4-FFF2-40B4-BE49-F238E27FC236}">
                <a16:creationId xmlns:a16="http://schemas.microsoft.com/office/drawing/2014/main" id="{933112AA-A747-C816-BA35-C923BED75334}"/>
              </a:ext>
            </a:extLst>
          </p:cNvPr>
          <p:cNvSpPr txBox="1"/>
          <p:nvPr/>
        </p:nvSpPr>
        <p:spPr>
          <a:xfrm>
            <a:off x="9809696" y="6522999"/>
            <a:ext cx="2026192" cy="276999"/>
          </a:xfrm>
          <a:prstGeom prst="rect">
            <a:avLst/>
          </a:prstGeom>
          <a:noFill/>
        </p:spPr>
        <p:txBody>
          <a:bodyPr wrap="square">
            <a:spAutoFit/>
          </a:bodyPr>
          <a:lstStyle/>
          <a:p>
            <a:r>
              <a:rPr lang="it-IT" sz="1200" dirty="0"/>
              <a:t>http://www.lightpollution.it/</a:t>
            </a:r>
          </a:p>
        </p:txBody>
      </p:sp>
      <p:pic>
        <p:nvPicPr>
          <p:cNvPr id="8" name="Elemento grafico 7">
            <a:extLst>
              <a:ext uri="{FF2B5EF4-FFF2-40B4-BE49-F238E27FC236}">
                <a16:creationId xmlns:a16="http://schemas.microsoft.com/office/drawing/2014/main" id="{32F07FAB-E41C-B0A7-0EE2-8AD02F0D92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631" y="496680"/>
            <a:ext cx="7134899" cy="5864639"/>
          </a:xfrm>
          <a:prstGeom prst="rect">
            <a:avLst/>
          </a:prstGeom>
        </p:spPr>
      </p:pic>
      <p:sp>
        <p:nvSpPr>
          <p:cNvPr id="10" name="Ovale 9">
            <a:extLst>
              <a:ext uri="{FF2B5EF4-FFF2-40B4-BE49-F238E27FC236}">
                <a16:creationId xmlns:a16="http://schemas.microsoft.com/office/drawing/2014/main" id="{1B4E277F-FDE9-50AB-E012-995C8763DD3C}"/>
              </a:ext>
            </a:extLst>
          </p:cNvPr>
          <p:cNvSpPr/>
          <p:nvPr/>
        </p:nvSpPr>
        <p:spPr>
          <a:xfrm>
            <a:off x="1091381" y="846865"/>
            <a:ext cx="1179871" cy="904568"/>
          </a:xfrm>
          <a:prstGeom prst="ellipse">
            <a:avLst/>
          </a:prstGeom>
          <a:noFill/>
          <a:ln w="5715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960010792"/>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275</TotalTime>
  <Words>1283</Words>
  <Application>Microsoft Office PowerPoint</Application>
  <PresentationFormat>Widescreen</PresentationFormat>
  <Paragraphs>199</Paragraphs>
  <Slides>30</Slides>
  <Notes>0</Notes>
  <HiddenSlides>0</HiddenSlides>
  <MMClips>1</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30</vt:i4>
      </vt:variant>
    </vt:vector>
  </HeadingPairs>
  <TitlesOfParts>
    <vt:vector size="38" baseType="lpstr">
      <vt:lpstr>Abadi</vt:lpstr>
      <vt:lpstr>Aptos</vt:lpstr>
      <vt:lpstr>Aptos Display</vt:lpstr>
      <vt:lpstr>Arial</vt:lpstr>
      <vt:lpstr>Calibri</vt:lpstr>
      <vt:lpstr>Cambria Math</vt:lpstr>
      <vt:lpstr>Wingdings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Biagio De Simone</dc:creator>
  <cp:lastModifiedBy>Biagio De Simone</cp:lastModifiedBy>
  <cp:revision>79</cp:revision>
  <dcterms:created xsi:type="dcterms:W3CDTF">2024-05-22T12:57:48Z</dcterms:created>
  <dcterms:modified xsi:type="dcterms:W3CDTF">2024-12-02T22:28:47Z</dcterms:modified>
</cp:coreProperties>
</file>

<file path=docProps/thumbnail.jpeg>
</file>